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314" r:id="rId3"/>
    <p:sldId id="313" r:id="rId4"/>
    <p:sldId id="315" r:id="rId5"/>
    <p:sldId id="318" r:id="rId6"/>
    <p:sldId id="317" r:id="rId7"/>
    <p:sldId id="316" r:id="rId8"/>
    <p:sldId id="319" r:id="rId9"/>
    <p:sldId id="337" r:id="rId10"/>
    <p:sldId id="320" r:id="rId11"/>
    <p:sldId id="325" r:id="rId12"/>
    <p:sldId id="358" r:id="rId13"/>
    <p:sldId id="321" r:id="rId14"/>
    <p:sldId id="322" r:id="rId15"/>
    <p:sldId id="323" r:id="rId16"/>
    <p:sldId id="326" r:id="rId17"/>
    <p:sldId id="327" r:id="rId18"/>
    <p:sldId id="324" r:id="rId19"/>
    <p:sldId id="328" r:id="rId20"/>
    <p:sldId id="329" r:id="rId21"/>
    <p:sldId id="330" r:id="rId22"/>
    <p:sldId id="331" r:id="rId23"/>
    <p:sldId id="338" r:id="rId24"/>
    <p:sldId id="339" r:id="rId25"/>
    <p:sldId id="360" r:id="rId26"/>
    <p:sldId id="340" r:id="rId27"/>
    <p:sldId id="341" r:id="rId28"/>
    <p:sldId id="357" r:id="rId29"/>
    <p:sldId id="332" r:id="rId30"/>
    <p:sldId id="342" r:id="rId31"/>
    <p:sldId id="343" r:id="rId32"/>
    <p:sldId id="344" r:id="rId33"/>
    <p:sldId id="345" r:id="rId34"/>
    <p:sldId id="346" r:id="rId35"/>
    <p:sldId id="347" r:id="rId36"/>
    <p:sldId id="348" r:id="rId37"/>
    <p:sldId id="349" r:id="rId38"/>
    <p:sldId id="350" r:id="rId39"/>
    <p:sldId id="352" r:id="rId40"/>
    <p:sldId id="353" r:id="rId41"/>
    <p:sldId id="354" r:id="rId42"/>
    <p:sldId id="355" r:id="rId43"/>
    <p:sldId id="356" r:id="rId44"/>
    <p:sldId id="359" r:id="rId45"/>
    <p:sldId id="286" r:id="rId46"/>
    <p:sldId id="264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49D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660" autoAdjust="0"/>
    <p:restoredTop sz="78830" autoAdjust="0"/>
  </p:normalViewPr>
  <p:slideViewPr>
    <p:cSldViewPr snapToGrid="0">
      <p:cViewPr>
        <p:scale>
          <a:sx n="50" d="100"/>
          <a:sy n="50" d="100"/>
        </p:scale>
        <p:origin x="24" y="7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A83F1F-20B8-40A2-BF7D-E4494DBC0242}" type="datetimeFigureOut">
              <a:rPr lang="en-AU" smtClean="0"/>
              <a:t>23/03/2024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72C4F9-9E33-464E-8061-0147DBAA6E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90640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72C4F9-9E33-464E-8061-0147DBAA6E6E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0598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72C4F9-9E33-464E-8061-0147DBAA6E6E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8107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72C4F9-9E33-464E-8061-0147DBAA6E6E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2190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88613C4-6724-408D-87AF-B94F67FCFD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" y="2590"/>
            <a:ext cx="12190272" cy="68554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CD16F7-399D-415E-9531-642A5BE936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3E5F0B-E96F-4D61-8726-ABB6F7AA80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39360-EA3A-4B9A-BAA8-E02EE6499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51BB-B577-47A4-9080-ACE67158096C}" type="slidenum">
              <a:rPr lang="en-AU" smtClean="0"/>
              <a:t>‹#›</a:t>
            </a:fld>
            <a:endParaRPr lang="en-AU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7B0EBD4-1117-4E8E-AB1C-92EE151811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09" y="6003084"/>
            <a:ext cx="2045937" cy="60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18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7903-68B3-4683-96DB-B8498353C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F12A66-4B0D-4F4B-896D-48C1653407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A79ED-46EF-4043-A6B0-AFD36B1ADB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6FAFC0-287F-4075-B167-56E0079C47B3}" type="datetimeFigureOut">
              <a:rPr lang="en-AU" smtClean="0"/>
              <a:t>23/03/2024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2330C-2D34-4A48-B35B-CC6C572B5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F0585-3A55-4C71-954A-929CBDEF9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51BB-B577-47A4-9080-ACE67158096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0566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A139A0-AB44-4BD3-8820-517F232C84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5312BF-716A-4B6F-880C-AE461F7291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7BC79-E61B-49DD-839C-8FD8658104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6FAFC0-287F-4075-B167-56E0079C47B3}" type="datetimeFigureOut">
              <a:rPr lang="en-AU" smtClean="0"/>
              <a:t>23/03/2024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6278F-D5D3-40E6-8EAB-CB2838C4D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F889F-FAE0-40D4-AEF3-A42792739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51BB-B577-47A4-9080-ACE67158096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6510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4CBEEA-6640-4E0C-9148-F2DA17DB09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66"/>
          <a:stretch/>
        </p:blipFill>
        <p:spPr>
          <a:xfrm>
            <a:off x="1728" y="6187979"/>
            <a:ext cx="12190272" cy="681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214E44-4ED1-4944-9E3A-EF74E1B2B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2165"/>
          </a:xfrm>
        </p:spPr>
        <p:txBody>
          <a:bodyPr>
            <a:normAutofit/>
          </a:bodyPr>
          <a:lstStyle>
            <a:lvl1pPr>
              <a:defRPr sz="4000">
                <a:solidFill>
                  <a:srgbClr val="0000FF"/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E5C26-D1EC-47CF-B3F1-48675C642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5661"/>
            <a:ext cx="10515600" cy="483130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3B0C5E-13B0-49BE-BD66-2E267B7CB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dirty="0"/>
              <a:t>Business Intelligence - </a:t>
            </a:r>
            <a:fld id="{5ABA51BB-B577-47A4-9080-ACE67158096C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AD4DBF-C5E0-40AE-9300-F88DA32012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34" y="6281598"/>
            <a:ext cx="1624455" cy="48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96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3B240-2C23-4E62-805D-824086CB2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3FBE61-0454-40B4-8B3D-99D32DDE8B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9ABD0-4BDD-4C78-9BD9-E9D638F162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6FAFC0-287F-4075-B167-56E0079C47B3}" type="datetimeFigureOut">
              <a:rPr lang="en-AU" smtClean="0"/>
              <a:t>23/03/2024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F462B-9F7E-4032-B75E-588B26A8A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A042E-E9A9-4A81-AF84-02A0B750A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51BB-B577-47A4-9080-ACE67158096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0155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85D92-E19B-4602-A795-D6353AA31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1DD4E-4464-4001-B832-68C9E3D04A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3FE157-C741-4205-83D7-D5C200B2A5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7C8241-F99F-459F-BC2B-ABE03A5834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6FAFC0-287F-4075-B167-56E0079C47B3}" type="datetimeFigureOut">
              <a:rPr lang="en-AU" smtClean="0"/>
              <a:t>23/03/2024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5627A1-3644-4842-B9CD-DA87CB5A0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D5679-9151-4A91-AF92-8637969A7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51BB-B577-47A4-9080-ACE67158096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9521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64102-D77A-43AB-9A5E-FF246E1E5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A8C4C0-7CAB-47EE-A5CD-CFA58FE32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D1710-8340-451E-BE96-5AA917E311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B97B02-AD0D-4D9C-ABE7-A8EDD4C7BE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53C65D-8460-409C-9A8A-E24CF30321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C8A9EF-89FD-499C-9AC1-B052558856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6FAFC0-287F-4075-B167-56E0079C47B3}" type="datetimeFigureOut">
              <a:rPr lang="en-AU" smtClean="0"/>
              <a:t>23/03/2024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9CCD0A-00EB-4CE8-BBF2-662219812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0A0B5E-248E-4265-BC3F-FF6FB13DB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51BB-B577-47A4-9080-ACE67158096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4480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8FDA8-370E-4028-B409-5E1909C4F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0F7074-E3F5-41F2-BE73-C0AFAA6827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6FAFC0-287F-4075-B167-56E0079C47B3}" type="datetimeFigureOut">
              <a:rPr lang="en-AU" smtClean="0"/>
              <a:t>23/03/2024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92C159-D26D-4DFC-8B3B-9DCDBE9F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7C5E5C-444D-49D1-B8AA-26E9A8906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51BB-B577-47A4-9080-ACE67158096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9775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78C7B2-B703-4D64-98C6-DB0E60D32D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6FAFC0-287F-4075-B167-56E0079C47B3}" type="datetimeFigureOut">
              <a:rPr lang="en-AU" smtClean="0"/>
              <a:t>23/03/2024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C8A9D0-1878-4B9A-B0F8-432707509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38D27-60FE-43CD-AE56-94B010963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51BB-B577-47A4-9080-ACE67158096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2160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72C73-9145-4BA0-97B1-6C8498D59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E4AC0-40A7-41D7-B59D-41A903801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9C56D0-68FF-4429-91A0-C37F08B950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4CC295-733A-4B93-AE0D-E994C9D81C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6FAFC0-287F-4075-B167-56E0079C47B3}" type="datetimeFigureOut">
              <a:rPr lang="en-AU" smtClean="0"/>
              <a:t>23/03/2024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A3A79D-3C34-4A4D-9665-9E830A12B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858F0E-677A-4D42-AADF-BF97A16A4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51BB-B577-47A4-9080-ACE67158096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6534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5B0A4-9620-4F34-88A0-DFEAD68DC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F8C372-4E5F-4654-9B90-60F8167E64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835980-0416-4322-AFB2-86EB18F0E4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D68C0F-1562-4368-B75C-8BE0583DA4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6FAFC0-287F-4075-B167-56E0079C47B3}" type="datetimeFigureOut">
              <a:rPr lang="en-AU" smtClean="0"/>
              <a:t>23/03/2024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93C9E4-C3E9-4236-8456-B518BE12C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75D437-9EF8-4874-B3BB-2671957C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51BB-B577-47A4-9080-ACE67158096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8842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628A08-1FF6-4648-9702-CF339B0CB2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66"/>
          <a:stretch/>
        </p:blipFill>
        <p:spPr>
          <a:xfrm>
            <a:off x="1728" y="6176962"/>
            <a:ext cx="12190272" cy="6810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DFD653-F3B5-4578-BD19-EC543C93AE1A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34" y="6281598"/>
            <a:ext cx="1624455" cy="48286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4B7D12-CBBD-4EB5-8793-10F07B438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1ED5F-0D18-43BC-B4E6-5CFFC2D0A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9BD06-5259-47AB-8A49-1C745E4946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 dirty="0"/>
              <a:t>Business Intelligence - </a:t>
            </a:r>
            <a:fld id="{5ABA51BB-B577-47A4-9080-ACE67158096C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64706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ftaliharris.com/blog/visualizing-k-means-clusterin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naftaliharris.com/blog/visualizing-dbscan-clusterin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book/10.1007/978-981-10-8818-6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marketsegmentationanalysis.org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459C2-5DEA-49DD-8E92-7489D3C9D4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Descriptive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003E71-7929-468C-ACD4-C9644BF5D2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b="1" spc="3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Market Segmentation</a:t>
            </a:r>
          </a:p>
        </p:txBody>
      </p:sp>
    </p:spTree>
    <p:extLst>
      <p:ext uri="{BB962C8B-B14F-4D97-AF65-F5344CB8AC3E}">
        <p14:creationId xmlns:p14="http://schemas.microsoft.com/office/powerpoint/2010/main" val="376973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www.mailman.columbia.edu/sites/default/files/png/Screen-Shot-2015-06-17-at-4.30.52-PM.png">
            <a:extLst>
              <a:ext uri="{FF2B5EF4-FFF2-40B4-BE49-F238E27FC236}">
                <a16:creationId xmlns:a16="http://schemas.microsoft.com/office/drawing/2014/main" id="{4B3DD717-D60E-49BA-9972-98E32EE93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506" y="1597306"/>
            <a:ext cx="6764981" cy="461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9668A3-CC7B-420D-870E-A3F6E5C4C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D4A71-271B-4B1E-8C2B-EF3B3DB34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Unsupervised classification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Choose meaningful</a:t>
            </a:r>
            <a:br>
              <a:rPr lang="en-US" dirty="0"/>
            </a:br>
            <a:r>
              <a:rPr lang="en-US" dirty="0"/>
              <a:t>variables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 a measure of a distance </a:t>
            </a:r>
            <a:br>
              <a:rPr lang="en-US" dirty="0"/>
            </a:br>
            <a:r>
              <a:rPr lang="en-US" dirty="0"/>
              <a:t>or similarity/dissimilarity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Maximize between group </a:t>
            </a:r>
            <a:br>
              <a:rPr lang="en-US" dirty="0"/>
            </a:br>
            <a:r>
              <a:rPr lang="en-US" dirty="0"/>
              <a:t>distance and minimize </a:t>
            </a:r>
            <a:br>
              <a:rPr lang="en-US" dirty="0"/>
            </a:br>
            <a:r>
              <a:rPr lang="en-US" dirty="0"/>
              <a:t>within group distance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Interpret resulted clusters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476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77049-4E97-4539-8B20-0A532D5B1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of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98DFC-C98D-4E85-A04E-32EDECC1B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Remember GIGO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Your variables:</a:t>
            </a:r>
          </a:p>
          <a:p>
            <a:r>
              <a:rPr lang="en-US" dirty="0"/>
              <a:t>are meaningful for the analysis objective</a:t>
            </a:r>
          </a:p>
          <a:p>
            <a:r>
              <a:rPr lang="en-US" dirty="0"/>
              <a:t>are (relatively) independent</a:t>
            </a:r>
          </a:p>
          <a:p>
            <a:r>
              <a:rPr lang="en-US" dirty="0"/>
              <a:t>are limited in number</a:t>
            </a:r>
          </a:p>
          <a:p>
            <a:r>
              <a:rPr lang="en-US" dirty="0"/>
              <a:t>are numerical (one hot encoding for categorical)</a:t>
            </a:r>
          </a:p>
          <a:p>
            <a:r>
              <a:rPr lang="en-US" dirty="0"/>
              <a:t>have low kurtosis and skewness statistics (at least in the training set)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7DF5EE9E-E0A5-421B-A5FE-310B5B868A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81" b="16133"/>
          <a:stretch/>
        </p:blipFill>
        <p:spPr bwMode="auto">
          <a:xfrm>
            <a:off x="7201338" y="681037"/>
            <a:ext cx="4734091" cy="242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577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F987D-636B-40CB-873B-882159814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One-hot encoding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8F308-931A-435C-8139-AA53871B3F23}"/>
              </a:ext>
            </a:extLst>
          </p:cNvPr>
          <p:cNvSpPr txBox="1"/>
          <p:nvPr/>
        </p:nvSpPr>
        <p:spPr>
          <a:xfrm>
            <a:off x="659757" y="1068779"/>
            <a:ext cx="1097806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&gt; customers &lt;- </a:t>
            </a:r>
            <a:r>
              <a:rPr lang="en-US" dirty="0" err="1">
                <a:latin typeface="Consolas" panose="020B0609020204030204" pitchFamily="49" charset="0"/>
              </a:rPr>
              <a:t>data.frame</a:t>
            </a:r>
            <a:r>
              <a:rPr lang="en-US" dirty="0">
                <a:latin typeface="Consolas" panose="020B0609020204030204" pitchFamily="49" charset="0"/>
              </a:rPr>
              <a:t>(id=c(1, 2, 3, 4),  gender=c('M', 'M', 'M', 'F'), 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              mood=c('happy’, 'sad', 'happy’, 'sad'))</a:t>
            </a:r>
          </a:p>
          <a:p>
            <a:r>
              <a:rPr lang="en-US" dirty="0">
                <a:latin typeface="Consolas" panose="020B0609020204030204" pitchFamily="49" charset="0"/>
              </a:rPr>
              <a:t>&gt; customers</a:t>
            </a:r>
          </a:p>
          <a:p>
            <a:r>
              <a:rPr lang="en-US" dirty="0">
                <a:latin typeface="Consolas" panose="020B0609020204030204" pitchFamily="49" charset="0"/>
              </a:rPr>
              <a:t>  id gender  mood</a:t>
            </a:r>
          </a:p>
          <a:p>
            <a:r>
              <a:rPr lang="en-US" dirty="0">
                <a:latin typeface="Consolas" panose="020B0609020204030204" pitchFamily="49" charset="0"/>
              </a:rPr>
              <a:t>1  1      M happy</a:t>
            </a:r>
          </a:p>
          <a:p>
            <a:r>
              <a:rPr lang="en-US" dirty="0">
                <a:latin typeface="Consolas" panose="020B0609020204030204" pitchFamily="49" charset="0"/>
              </a:rPr>
              <a:t>2  2      M   sad</a:t>
            </a:r>
          </a:p>
          <a:p>
            <a:r>
              <a:rPr lang="en-US" dirty="0">
                <a:latin typeface="Consolas" panose="020B0609020204030204" pitchFamily="49" charset="0"/>
              </a:rPr>
              <a:t>3  3      M happy</a:t>
            </a:r>
          </a:p>
          <a:p>
            <a:r>
              <a:rPr lang="en-US" dirty="0">
                <a:latin typeface="Consolas" panose="020B0609020204030204" pitchFamily="49" charset="0"/>
              </a:rPr>
              <a:t>4  4      F   sad</a:t>
            </a:r>
          </a:p>
          <a:p>
            <a:pPr marL="342900" indent="-342900">
              <a:buAutoNum type="arabicPlain" startAt="5"/>
            </a:pP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&gt; library(</a:t>
            </a:r>
            <a:r>
              <a:rPr lang="en-US" dirty="0" err="1">
                <a:latin typeface="Consolas" panose="020B0609020204030204" pitchFamily="49" charset="0"/>
              </a:rPr>
              <a:t>data.table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</a:rPr>
              <a:t>&gt; library(</a:t>
            </a:r>
            <a:r>
              <a:rPr lang="en-US" dirty="0" err="1">
                <a:latin typeface="Consolas" panose="020B0609020204030204" pitchFamily="49" charset="0"/>
              </a:rPr>
              <a:t>mltools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</a:rPr>
              <a:t>&gt; customers &lt;- </a:t>
            </a:r>
            <a:r>
              <a:rPr lang="en-US" dirty="0" err="1">
                <a:latin typeface="Consolas" panose="020B0609020204030204" pitchFamily="49" charset="0"/>
              </a:rPr>
              <a:t>one_hot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as.data.table</a:t>
            </a:r>
            <a:r>
              <a:rPr lang="en-US" dirty="0">
                <a:latin typeface="Consolas" panose="020B0609020204030204" pitchFamily="49" charset="0"/>
              </a:rPr>
              <a:t>(customers))</a:t>
            </a:r>
          </a:p>
          <a:p>
            <a:r>
              <a:rPr lang="en-US" dirty="0">
                <a:latin typeface="Consolas" panose="020B0609020204030204" pitchFamily="49" charset="0"/>
              </a:rPr>
              <a:t>&gt; customers</a:t>
            </a:r>
          </a:p>
          <a:p>
            <a:r>
              <a:rPr lang="en-US" dirty="0">
                <a:latin typeface="Consolas" panose="020B0609020204030204" pitchFamily="49" charset="0"/>
              </a:rPr>
              <a:t>   id </a:t>
            </a:r>
            <a:r>
              <a:rPr lang="en-US" dirty="0" err="1">
                <a:latin typeface="Consolas" panose="020B0609020204030204" pitchFamily="49" charset="0"/>
              </a:rPr>
              <a:t>gender_F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gender_M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mood_happy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mood_sad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1:  1        0        1          1        0</a:t>
            </a:r>
          </a:p>
          <a:p>
            <a:r>
              <a:rPr lang="en-US" dirty="0">
                <a:latin typeface="Consolas" panose="020B0609020204030204" pitchFamily="49" charset="0"/>
              </a:rPr>
              <a:t>2:  2        0        1          0        1</a:t>
            </a:r>
          </a:p>
          <a:p>
            <a:r>
              <a:rPr lang="en-US" dirty="0">
                <a:latin typeface="Consolas" panose="020B0609020204030204" pitchFamily="49" charset="0"/>
              </a:rPr>
              <a:t>3:  3        0        1          1        0</a:t>
            </a:r>
          </a:p>
          <a:p>
            <a:r>
              <a:rPr lang="en-US" dirty="0">
                <a:latin typeface="Consolas" panose="020B0609020204030204" pitchFamily="49" charset="0"/>
              </a:rPr>
              <a:t>4:  4        1        0          0        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341938-BC04-4518-BB34-7C919D211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55124">
            <a:off x="6910428" y="2105160"/>
            <a:ext cx="4807325" cy="3206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85296D-6940-4059-B0F0-C61ABB4EBCF8}"/>
              </a:ext>
            </a:extLst>
          </p:cNvPr>
          <p:cNvSpPr txBox="1"/>
          <p:nvPr/>
        </p:nvSpPr>
        <p:spPr>
          <a:xfrm>
            <a:off x="9587696" y="5407103"/>
            <a:ext cx="2604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https://chrisalbon.com/</a:t>
            </a:r>
          </a:p>
        </p:txBody>
      </p:sp>
    </p:spTree>
    <p:extLst>
      <p:ext uri="{BB962C8B-B14F-4D97-AF65-F5344CB8AC3E}">
        <p14:creationId xmlns:p14="http://schemas.microsoft.com/office/powerpoint/2010/main" val="3240464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668A3-CC7B-420D-870E-A3F6E5C4C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of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D4A71-271B-4B1E-8C2B-EF3B3DB34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Manhattan, Euclidian, </a:t>
            </a:r>
            <a:r>
              <a:rPr lang="en-US" dirty="0" err="1"/>
              <a:t>Minkowski</a:t>
            </a:r>
            <a:r>
              <a:rPr lang="en-US" dirty="0"/>
              <a:t> distance: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Cosine distance: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Jaccard distance: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297F47-207F-4BD3-862D-AE9F464CA4F8}"/>
                  </a:ext>
                </a:extLst>
              </p:cNvPr>
              <p:cNvSpPr txBox="1"/>
              <p:nvPr/>
            </p:nvSpPr>
            <p:spPr>
              <a:xfrm>
                <a:off x="7280476" y="922647"/>
                <a:ext cx="4294208" cy="11517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297F47-207F-4BD3-862D-AE9F464CA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476" y="922647"/>
                <a:ext cx="4294208" cy="11517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4175C8-0E8B-4FDC-A17E-EDDC7F89F5CC}"/>
                  </a:ext>
                </a:extLst>
              </p:cNvPr>
              <p:cNvSpPr txBox="1"/>
              <p:nvPr/>
            </p:nvSpPr>
            <p:spPr>
              <a:xfrm>
                <a:off x="3842795" y="2696903"/>
                <a:ext cx="7156318" cy="1183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𝑠𝑖𝑚𝑖𝑙𝑎𝑟𝑖𝑡𝑦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4175C8-0E8B-4FDC-A17E-EDDC7F89F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795" y="2696903"/>
                <a:ext cx="7156318" cy="11836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9D90F6-6D33-4FEE-802D-0F9ADBF118DF}"/>
                  </a:ext>
                </a:extLst>
              </p:cNvPr>
              <p:cNvSpPr txBox="1"/>
              <p:nvPr/>
            </p:nvSpPr>
            <p:spPr>
              <a:xfrm>
                <a:off x="3842795" y="4245855"/>
                <a:ext cx="5203412" cy="7636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9D90F6-6D33-4FEE-802D-0F9ADBF11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795" y="4245855"/>
                <a:ext cx="5203412" cy="7636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A7C5333-ECC6-405F-A144-6B89661F3F8E}"/>
              </a:ext>
            </a:extLst>
          </p:cNvPr>
          <p:cNvSpPr/>
          <p:nvPr/>
        </p:nvSpPr>
        <p:spPr>
          <a:xfrm>
            <a:off x="838200" y="5566021"/>
            <a:ext cx="90243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https://en.wikipedia.org/wiki/Category:Similarity_and_distance_measures</a:t>
            </a:r>
          </a:p>
        </p:txBody>
      </p:sp>
    </p:spTree>
    <p:extLst>
      <p:ext uri="{BB962C8B-B14F-4D97-AF65-F5344CB8AC3E}">
        <p14:creationId xmlns:p14="http://schemas.microsoft.com/office/powerpoint/2010/main" val="15287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668A3-CC7B-420D-870E-A3F6E5C4C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types and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D4A71-271B-4B1E-8C2B-EF3B3DB34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Hierarchical clustering (AGNES, DIANA)</a:t>
            </a:r>
          </a:p>
          <a:p>
            <a:r>
              <a:rPr lang="en-US" dirty="0"/>
              <a:t>Partition-based clustering (k-Means, k-Medoids)</a:t>
            </a:r>
          </a:p>
          <a:p>
            <a:r>
              <a:rPr lang="en-US" dirty="0"/>
              <a:t>Mean-shift clustering </a:t>
            </a:r>
          </a:p>
          <a:p>
            <a:r>
              <a:rPr lang="en-US" dirty="0"/>
              <a:t>Density-Based Spatial Clustering of Applications with Noise (DBSCAN)</a:t>
            </a:r>
          </a:p>
          <a:p>
            <a:r>
              <a:rPr lang="en-US" dirty="0"/>
              <a:t>Expectation–Maximization (EM) Clustering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354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668A3-CC7B-420D-870E-A3F6E5C4C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 </a:t>
            </a:r>
          </a:p>
        </p:txBody>
      </p:sp>
      <p:pic>
        <p:nvPicPr>
          <p:cNvPr id="2050" name="Picture 2" descr="Hierarchical clustering - AGNES and DIANA">
            <a:extLst>
              <a:ext uri="{FF2B5EF4-FFF2-40B4-BE49-F238E27FC236}">
                <a16:creationId xmlns:a16="http://schemas.microsoft.com/office/drawing/2014/main" id="{1D5C0545-29E6-4F3D-92C6-EFF273E8D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58" y="1604904"/>
            <a:ext cx="6477000" cy="316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C5BD76-F6E4-4CDD-A511-997AF3830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648" y="219919"/>
            <a:ext cx="4504867" cy="64355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22272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D8198-C0A8-4FEC-8885-C38FE735B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D5AC7-2917-4815-917A-2F542C203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5661"/>
            <a:ext cx="10515600" cy="81216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https://www.naftaliharris.com/blog/visualizing-k-means-clustering/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EBFF2A-BBC0-49DA-9A1E-5B8E60E8B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139" y="2059014"/>
            <a:ext cx="3813928" cy="3727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43E230-AC87-4139-9172-D0D6FA86F8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4428" y="2059014"/>
            <a:ext cx="3317976" cy="3727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32F007-1769-4621-821C-155C499B8E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4934" y="2059014"/>
            <a:ext cx="3997578" cy="372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039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FA51D1-AF3F-4180-B9B9-5063D24903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67" y="365125"/>
            <a:ext cx="5687220" cy="568722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DE4742-8F4E-4968-BF58-C02FC133C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Mean-shift clustering </a:t>
            </a:r>
          </a:p>
        </p:txBody>
      </p:sp>
    </p:spTree>
    <p:extLst>
      <p:ext uri="{BB962C8B-B14F-4D97-AF65-F5344CB8AC3E}">
        <p14:creationId xmlns:p14="http://schemas.microsoft.com/office/powerpoint/2010/main" val="740597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668A3-CC7B-420D-870E-A3F6E5C4C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DBSCAN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D4A71-271B-4B1E-8C2B-EF3B3DB34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5661"/>
            <a:ext cx="10515600" cy="91140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https://www.naftaliharris.com/blog/visualizing-dbscan-clustering/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48111B-964A-41C1-A37C-A328752D8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42" y="2060269"/>
            <a:ext cx="3803249" cy="3756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018F2F-46B1-4B10-9402-084A2507D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335" y="2199229"/>
            <a:ext cx="3671029" cy="3583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6A1D39-CCC8-4B7B-91E7-4AEF89D92B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3448" y="2233954"/>
            <a:ext cx="3886493" cy="360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42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D8C23-7E69-4922-A1C1-ED6F947F9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Expectation–Maximization (EM) Clustering</a:t>
            </a:r>
          </a:p>
        </p:txBody>
      </p:sp>
      <p:pic>
        <p:nvPicPr>
          <p:cNvPr id="5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5C89D23E-B464-48FC-A4B8-446B98683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77290"/>
            <a:ext cx="5625296" cy="48283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92D829-99ED-4EB4-B953-77E5FE8280EC}"/>
              </a:ext>
            </a:extLst>
          </p:cNvPr>
          <p:cNvSpPr txBox="1"/>
          <p:nvPr/>
        </p:nvSpPr>
        <p:spPr>
          <a:xfrm>
            <a:off x="6463496" y="3889247"/>
            <a:ext cx="57285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Expectation–Maximization (EM) Clustering using Gaussian Mixture Models (GMM) of Old Faithful eruption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304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1.wp.com/www.marketingscience.info/wp-content/uploads/2017/11/980x640v3.jpg?fit=980%2C640&amp;ssl=1">
            <a:extLst>
              <a:ext uri="{FF2B5EF4-FFF2-40B4-BE49-F238E27FC236}">
                <a16:creationId xmlns:a16="http://schemas.microsoft.com/office/drawing/2014/main" id="{C06F24E5-5E58-454D-808E-7CA9BD7AC8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7" t="-1328" r="12387" b="1328"/>
          <a:stretch/>
        </p:blipFill>
        <p:spPr bwMode="auto">
          <a:xfrm>
            <a:off x="-1" y="370003"/>
            <a:ext cx="5567423" cy="576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07DC6-86D2-455A-9B10-000639FCE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8770" y="1345661"/>
            <a:ext cx="6585030" cy="483130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Byron Sharp (2017) </a:t>
            </a:r>
            <a:br>
              <a:rPr lang="en-US" dirty="0"/>
            </a:br>
            <a:r>
              <a:rPr lang="en-US" dirty="0"/>
              <a:t>Marketing : Theory, Evidence, Practice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Chapter 6. </a:t>
            </a:r>
            <a:br>
              <a:rPr lang="en-US" dirty="0"/>
            </a:br>
            <a:r>
              <a:rPr lang="en-US" dirty="0"/>
              <a:t>Customer Segmentation and Targeting</a:t>
            </a:r>
          </a:p>
        </p:txBody>
      </p:sp>
    </p:spTree>
    <p:extLst>
      <p:ext uri="{BB962C8B-B14F-4D97-AF65-F5344CB8AC3E}">
        <p14:creationId xmlns:p14="http://schemas.microsoft.com/office/powerpoint/2010/main" val="2162953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D8C23-7E69-4922-A1C1-ED6F947F9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Expectation–Maximization (EM) Clustering</a:t>
            </a:r>
          </a:p>
        </p:txBody>
      </p:sp>
      <p:pic>
        <p:nvPicPr>
          <p:cNvPr id="4098" name="Picture 2" descr="File:ClusterAnalysis Mouse.svg">
            <a:extLst>
              <a:ext uri="{FF2B5EF4-FFF2-40B4-BE49-F238E27FC236}">
                <a16:creationId xmlns:a16="http://schemas.microsoft.com/office/drawing/2014/main" id="{AECD3184-8C56-48D5-A7AD-B459C50C2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19" y="1393002"/>
            <a:ext cx="11199162" cy="452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755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9177E-F0B2-4AB5-A8A6-BEE64424B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Tourist Risk Taking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71668-1375-4524-8037-1777BB5F8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5661"/>
            <a:ext cx="10944828" cy="483130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The data set contains 563 respondents who state how often they take risks from the following six categories: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b="1" dirty="0"/>
              <a:t>recreational risks</a:t>
            </a:r>
            <a:r>
              <a:rPr lang="en-US" dirty="0"/>
              <a:t>: e.g., rock-climbing, scuba diving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b="1" dirty="0"/>
              <a:t>health risks</a:t>
            </a:r>
            <a:r>
              <a:rPr lang="en-US" dirty="0"/>
              <a:t>: e.g., smoking, poor diet, high alcohol consumption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b="1" dirty="0"/>
              <a:t>career risks</a:t>
            </a:r>
            <a:r>
              <a:rPr lang="en-US" dirty="0"/>
              <a:t>: e.g., quitting a job without another to go to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b="1" dirty="0"/>
              <a:t>financial risks</a:t>
            </a:r>
            <a:r>
              <a:rPr lang="en-US" dirty="0"/>
              <a:t>: e.g., gambling, risky investments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b="1" dirty="0"/>
              <a:t>safety risks</a:t>
            </a:r>
            <a:r>
              <a:rPr lang="en-US" dirty="0"/>
              <a:t>: e.g., speeding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b="1" dirty="0"/>
              <a:t>social risks</a:t>
            </a:r>
            <a:r>
              <a:rPr lang="en-US" dirty="0"/>
              <a:t>: e.g., standing for election, publicly challenging a rule or decision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Respondents are presented with an ordinal scale consisting of five answer options [</a:t>
            </a:r>
            <a:r>
              <a:rPr lang="en-US" sz="2400" dirty="0"/>
              <a:t>NEVER(1), RARELY(2), QUITE OFTEN(3), OFTEN(4), VERY OFTEN(5)].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960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9177E-F0B2-4AB5-A8A6-BEE64424B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Risk Taking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8DEC26-586C-40F2-A0F6-1C5D6C412AE8}"/>
              </a:ext>
            </a:extLst>
          </p:cNvPr>
          <p:cNvSpPr txBox="1"/>
          <p:nvPr/>
        </p:nvSpPr>
        <p:spPr>
          <a:xfrm>
            <a:off x="659757" y="1377386"/>
            <a:ext cx="106940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&gt; risk &lt;- </a:t>
            </a:r>
            <a:r>
              <a:rPr lang="en-US" dirty="0" err="1">
                <a:latin typeface="Consolas" panose="020B0609020204030204" pitchFamily="49" charset="0"/>
              </a:rPr>
              <a:t>read_csv</a:t>
            </a:r>
            <a:r>
              <a:rPr lang="en-US" dirty="0">
                <a:latin typeface="Consolas" panose="020B0609020204030204" pitchFamily="49" charset="0"/>
              </a:rPr>
              <a:t>("risk.csv")</a:t>
            </a:r>
          </a:p>
          <a:p>
            <a:r>
              <a:rPr lang="en-US" dirty="0">
                <a:latin typeface="Consolas" panose="020B0609020204030204" pitchFamily="49" charset="0"/>
              </a:rPr>
              <a:t>&gt; dim(risk)</a:t>
            </a:r>
          </a:p>
          <a:p>
            <a:r>
              <a:rPr lang="en-US" dirty="0">
                <a:latin typeface="Consolas" panose="020B0609020204030204" pitchFamily="49" charset="0"/>
              </a:rPr>
              <a:t>[1] 563   6</a:t>
            </a:r>
          </a:p>
          <a:p>
            <a:r>
              <a:rPr lang="en-US" dirty="0">
                <a:latin typeface="Consolas" panose="020B0609020204030204" pitchFamily="49" charset="0"/>
              </a:rPr>
              <a:t>&gt; head(risk)</a:t>
            </a:r>
          </a:p>
          <a:p>
            <a:r>
              <a:rPr lang="en-US" dirty="0">
                <a:latin typeface="Consolas" panose="020B0609020204030204" pitchFamily="49" charset="0"/>
              </a:rPr>
              <a:t># A </a:t>
            </a:r>
            <a:r>
              <a:rPr lang="en-US" dirty="0" err="1">
                <a:latin typeface="Consolas" panose="020B0609020204030204" pitchFamily="49" charset="0"/>
              </a:rPr>
              <a:t>tibble</a:t>
            </a:r>
            <a:r>
              <a:rPr lang="en-US" dirty="0">
                <a:latin typeface="Consolas" panose="020B0609020204030204" pitchFamily="49" charset="0"/>
              </a:rPr>
              <a:t>: 6 x 6</a:t>
            </a:r>
          </a:p>
          <a:p>
            <a:r>
              <a:rPr lang="en-US" dirty="0">
                <a:latin typeface="Consolas" panose="020B0609020204030204" pitchFamily="49" charset="0"/>
              </a:rPr>
              <a:t>  Recreational Health Career Financial Safety Social</a:t>
            </a:r>
          </a:p>
          <a:p>
            <a:r>
              <a:rPr lang="en-US" dirty="0">
                <a:latin typeface="Consolas" panose="020B0609020204030204" pitchFamily="49" charset="0"/>
              </a:rPr>
              <a:t>         &lt;int&gt;  &lt;int&gt;  &lt;int&gt;     &lt;int&gt;  &lt;int&gt;  &lt;int&gt;</a:t>
            </a:r>
          </a:p>
          <a:p>
            <a:r>
              <a:rPr lang="en-US" dirty="0">
                <a:latin typeface="Consolas" panose="020B0609020204030204" pitchFamily="49" charset="0"/>
              </a:rPr>
              <a:t>1            3      2      1         2      2      4</a:t>
            </a:r>
          </a:p>
          <a:p>
            <a:r>
              <a:rPr lang="en-US" dirty="0">
                <a:latin typeface="Consolas" panose="020B0609020204030204" pitchFamily="49" charset="0"/>
              </a:rPr>
              <a:t>2            1      1      1         1      1      1</a:t>
            </a:r>
          </a:p>
          <a:p>
            <a:r>
              <a:rPr lang="en-US" dirty="0">
                <a:latin typeface="Consolas" panose="020B0609020204030204" pitchFamily="49" charset="0"/>
              </a:rPr>
              <a:t>3            2      2      1         1      2      3</a:t>
            </a:r>
          </a:p>
          <a:p>
            <a:r>
              <a:rPr lang="en-US" dirty="0">
                <a:latin typeface="Consolas" panose="020B0609020204030204" pitchFamily="49" charset="0"/>
              </a:rPr>
              <a:t>4            1      1      1         1      1      1</a:t>
            </a:r>
          </a:p>
          <a:p>
            <a:r>
              <a:rPr lang="en-US" dirty="0">
                <a:latin typeface="Consolas" panose="020B0609020204030204" pitchFamily="49" charset="0"/>
              </a:rPr>
              <a:t>5            5      4      1         3      5      5</a:t>
            </a:r>
          </a:p>
          <a:p>
            <a:r>
              <a:rPr lang="en-US" dirty="0">
                <a:latin typeface="Consolas" panose="020B0609020204030204" pitchFamily="49" charset="0"/>
              </a:rPr>
              <a:t>6            5      2      5         3      2      3</a:t>
            </a:r>
          </a:p>
          <a:p>
            <a:r>
              <a:rPr lang="en-US" dirty="0">
                <a:latin typeface="Consolas" panose="020B0609020204030204" pitchFamily="49" charset="0"/>
              </a:rPr>
              <a:t>&gt; </a:t>
            </a:r>
            <a:r>
              <a:rPr lang="en-US" dirty="0" err="1">
                <a:latin typeface="Consolas" panose="020B0609020204030204" pitchFamily="49" charset="0"/>
              </a:rPr>
              <a:t>colMeans</a:t>
            </a:r>
            <a:r>
              <a:rPr lang="en-US" dirty="0">
                <a:latin typeface="Consolas" panose="020B0609020204030204" pitchFamily="49" charset="0"/>
              </a:rPr>
              <a:t>(risk)</a:t>
            </a:r>
          </a:p>
          <a:p>
            <a:r>
              <a:rPr lang="en-US" dirty="0">
                <a:latin typeface="Consolas" panose="020B0609020204030204" pitchFamily="49" charset="0"/>
              </a:rPr>
              <a:t>Recreational       Health       Career    Financial       Safety       Social </a:t>
            </a:r>
          </a:p>
          <a:p>
            <a:r>
              <a:rPr lang="en-US" dirty="0">
                <a:latin typeface="Consolas" panose="020B0609020204030204" pitchFamily="49" charset="0"/>
              </a:rPr>
              <a:t>    2.190053     2.396092     2.007105     2.026643     2.266430     2.017762 </a:t>
            </a:r>
          </a:p>
        </p:txBody>
      </p:sp>
    </p:spTree>
    <p:extLst>
      <p:ext uri="{BB962C8B-B14F-4D97-AF65-F5344CB8AC3E}">
        <p14:creationId xmlns:p14="http://schemas.microsoft.com/office/powerpoint/2010/main" val="2535976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9177E-F0B2-4AB5-A8A6-BEE64424B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Risk Taking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8DEC26-586C-40F2-A0F6-1C5D6C412AE8}"/>
              </a:ext>
            </a:extLst>
          </p:cNvPr>
          <p:cNvSpPr txBox="1"/>
          <p:nvPr/>
        </p:nvSpPr>
        <p:spPr>
          <a:xfrm>
            <a:off x="659757" y="1377386"/>
            <a:ext cx="106940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&gt; risk.dist &lt;- dist(risk, method = "manhattan")</a:t>
            </a:r>
          </a:p>
          <a:p>
            <a:r>
              <a:rPr lang="en-US">
                <a:latin typeface="Consolas" panose="020B0609020204030204" pitchFamily="49" charset="0"/>
              </a:rPr>
              <a:t>&gt; risk.hcl &lt;- hclust(risk.dist, method = "complete")</a:t>
            </a:r>
          </a:p>
          <a:p>
            <a:r>
              <a:rPr lang="en-US">
                <a:latin typeface="Consolas" panose="020B0609020204030204" pitchFamily="49" charset="0"/>
              </a:rPr>
              <a:t>&gt; risk.hcl</a:t>
            </a:r>
          </a:p>
          <a:p>
            <a:endParaRPr lang="en-US">
              <a:latin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</a:rPr>
              <a:t>Call:</a:t>
            </a:r>
          </a:p>
          <a:p>
            <a:r>
              <a:rPr lang="en-US">
                <a:latin typeface="Consolas" panose="020B0609020204030204" pitchFamily="49" charset="0"/>
              </a:rPr>
              <a:t>hclust(d = risk.dist, method = "complete")</a:t>
            </a:r>
          </a:p>
          <a:p>
            <a:endParaRPr lang="en-US">
              <a:latin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</a:rPr>
              <a:t>Cluster method   : complete </a:t>
            </a:r>
          </a:p>
          <a:p>
            <a:r>
              <a:rPr lang="en-US">
                <a:latin typeface="Consolas" panose="020B0609020204030204" pitchFamily="49" charset="0"/>
              </a:rPr>
              <a:t>Distance         : manhattan </a:t>
            </a:r>
          </a:p>
          <a:p>
            <a:r>
              <a:rPr lang="en-US">
                <a:latin typeface="Consolas" panose="020B0609020204030204" pitchFamily="49" charset="0"/>
              </a:rPr>
              <a:t>Number of objects: 563 </a:t>
            </a:r>
          </a:p>
          <a:p>
            <a:endParaRPr lang="en-US">
              <a:latin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</a:rPr>
              <a:t>&gt; plot(risk.hcl, main = "", labels = FALSE)</a:t>
            </a:r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E5B284-0D12-4892-B2CF-559D168079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51" b="12236"/>
          <a:stretch/>
        </p:blipFill>
        <p:spPr>
          <a:xfrm>
            <a:off x="7400081" y="171492"/>
            <a:ext cx="4791919" cy="597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699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F0170A-361C-4E37-88BB-664F59C86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909" y="870997"/>
            <a:ext cx="7289091" cy="52780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F9177E-F0B2-4AB5-A8A6-BEE64424B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Risk Taking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8DEC26-586C-40F2-A0F6-1C5D6C412AE8}"/>
              </a:ext>
            </a:extLst>
          </p:cNvPr>
          <p:cNvSpPr txBox="1"/>
          <p:nvPr/>
        </p:nvSpPr>
        <p:spPr>
          <a:xfrm>
            <a:off x="659757" y="1377386"/>
            <a:ext cx="106940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&gt; c2 &lt;- cutree(risk.hcl, h = 20)</a:t>
            </a:r>
          </a:p>
          <a:p>
            <a:r>
              <a:rPr lang="en-US">
                <a:latin typeface="Consolas" panose="020B0609020204030204" pitchFamily="49" charset="0"/>
              </a:rPr>
              <a:t>&gt; table(c2)</a:t>
            </a:r>
          </a:p>
          <a:p>
            <a:r>
              <a:rPr lang="en-US">
                <a:latin typeface="Consolas" panose="020B0609020204030204" pitchFamily="49" charset="0"/>
              </a:rPr>
              <a:t>c2</a:t>
            </a:r>
          </a:p>
          <a:p>
            <a:r>
              <a:rPr lang="en-US">
                <a:latin typeface="Consolas" panose="020B0609020204030204" pitchFamily="49" charset="0"/>
              </a:rPr>
              <a:t>  1   2 </a:t>
            </a:r>
          </a:p>
          <a:p>
            <a:r>
              <a:rPr lang="en-US">
                <a:latin typeface="Consolas" panose="020B0609020204030204" pitchFamily="49" charset="0"/>
              </a:rPr>
              <a:t>511  52 </a:t>
            </a:r>
          </a:p>
          <a:p>
            <a:r>
              <a:rPr lang="en-US">
                <a:latin typeface="Consolas" panose="020B0609020204030204" pitchFamily="49" charset="0"/>
              </a:rPr>
              <a:t>&gt; c6 &lt;- cutree(risk.hcl, k = 6)</a:t>
            </a:r>
          </a:p>
          <a:p>
            <a:r>
              <a:rPr lang="en-US">
                <a:latin typeface="Consolas" panose="020B0609020204030204" pitchFamily="49" charset="0"/>
              </a:rPr>
              <a:t>&gt; table(c6)</a:t>
            </a:r>
          </a:p>
          <a:p>
            <a:r>
              <a:rPr lang="en-US">
                <a:latin typeface="Consolas" panose="020B0609020204030204" pitchFamily="49" charset="0"/>
              </a:rPr>
              <a:t>c6</a:t>
            </a:r>
          </a:p>
          <a:p>
            <a:r>
              <a:rPr lang="en-US">
                <a:latin typeface="Consolas" panose="020B0609020204030204" pitchFamily="49" charset="0"/>
              </a:rPr>
              <a:t>  1   2   3   4   5   6 </a:t>
            </a:r>
          </a:p>
          <a:p>
            <a:r>
              <a:rPr lang="en-US">
                <a:latin typeface="Consolas" panose="020B0609020204030204" pitchFamily="49" charset="0"/>
              </a:rPr>
              <a:t> 90 275  27  25  74  72 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421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9177E-F0B2-4AB5-A8A6-BEE64424B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Risk Taking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8DEC26-586C-40F2-A0F6-1C5D6C412AE8}"/>
              </a:ext>
            </a:extLst>
          </p:cNvPr>
          <p:cNvSpPr txBox="1"/>
          <p:nvPr/>
        </p:nvSpPr>
        <p:spPr>
          <a:xfrm>
            <a:off x="486136" y="1377385"/>
            <a:ext cx="75003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&gt; c2 &lt;- </a:t>
            </a:r>
            <a:r>
              <a:rPr lang="en-US" dirty="0" err="1">
                <a:latin typeface="Consolas" panose="020B0609020204030204" pitchFamily="49" charset="0"/>
              </a:rPr>
              <a:t>cutree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risk.hcl</a:t>
            </a:r>
            <a:r>
              <a:rPr lang="en-US" dirty="0">
                <a:latin typeface="Consolas" panose="020B0609020204030204" pitchFamily="49" charset="0"/>
              </a:rPr>
              <a:t>, h = 20)</a:t>
            </a:r>
          </a:p>
          <a:p>
            <a:r>
              <a:rPr lang="en-US" dirty="0">
                <a:latin typeface="Consolas" panose="020B0609020204030204" pitchFamily="49" charset="0"/>
              </a:rPr>
              <a:t>&gt; table(c2)</a:t>
            </a:r>
          </a:p>
          <a:p>
            <a:r>
              <a:rPr lang="en-US" dirty="0">
                <a:latin typeface="Consolas" panose="020B0609020204030204" pitchFamily="49" charset="0"/>
              </a:rPr>
              <a:t>c2</a:t>
            </a:r>
          </a:p>
          <a:p>
            <a:r>
              <a:rPr lang="en-US" dirty="0">
                <a:latin typeface="Consolas" panose="020B0609020204030204" pitchFamily="49" charset="0"/>
              </a:rPr>
              <a:t>  1   2 </a:t>
            </a:r>
          </a:p>
          <a:p>
            <a:r>
              <a:rPr lang="en-US" dirty="0">
                <a:latin typeface="Consolas" panose="020B0609020204030204" pitchFamily="49" charset="0"/>
              </a:rPr>
              <a:t>511  52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DA74D0-9481-4D33-B32C-E1A4069F7F6B}"/>
              </a:ext>
            </a:extLst>
          </p:cNvPr>
          <p:cNvSpPr txBox="1"/>
          <p:nvPr/>
        </p:nvSpPr>
        <p:spPr>
          <a:xfrm>
            <a:off x="4874871" y="1377386"/>
            <a:ext cx="75003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&gt; c2.means &lt;- aggregate(risk, list(Cluster = c2), mean)</a:t>
            </a:r>
          </a:p>
          <a:p>
            <a:r>
              <a:rPr lang="en-US" dirty="0">
                <a:latin typeface="Consolas" panose="020B0609020204030204" pitchFamily="49" charset="0"/>
              </a:rPr>
              <a:t>&gt; round(c2.means[, -1], 1)</a:t>
            </a:r>
          </a:p>
          <a:p>
            <a:r>
              <a:rPr lang="en-US" dirty="0">
                <a:latin typeface="Consolas" panose="020B0609020204030204" pitchFamily="49" charset="0"/>
              </a:rPr>
              <a:t>  Recreational Health Career Financial Safety Social</a:t>
            </a:r>
          </a:p>
          <a:p>
            <a:r>
              <a:rPr lang="en-US" dirty="0">
                <a:latin typeface="Consolas" panose="020B0609020204030204" pitchFamily="49" charset="0"/>
              </a:rPr>
              <a:t>1            2    2.2    1.9       1.9    2.2    1.9</a:t>
            </a:r>
          </a:p>
          <a:p>
            <a:r>
              <a:rPr lang="en-US" dirty="0">
                <a:latin typeface="Consolas" panose="020B0609020204030204" pitchFamily="49" charset="0"/>
              </a:rPr>
              <a:t>2            4    3.9    3.4       3.0    3.3    3.6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2CC264-292A-47D9-B487-9FE3BBC6B3A9}"/>
              </a:ext>
            </a:extLst>
          </p:cNvPr>
          <p:cNvCxnSpPr/>
          <p:nvPr/>
        </p:nvCxnSpPr>
        <p:spPr>
          <a:xfrm>
            <a:off x="4780344" y="1377385"/>
            <a:ext cx="0" cy="461830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8804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9177E-F0B2-4AB5-A8A6-BEE64424B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Risk Taking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8DEC26-586C-40F2-A0F6-1C5D6C412AE8}"/>
              </a:ext>
            </a:extLst>
          </p:cNvPr>
          <p:cNvSpPr txBox="1"/>
          <p:nvPr/>
        </p:nvSpPr>
        <p:spPr>
          <a:xfrm>
            <a:off x="486136" y="1377385"/>
            <a:ext cx="75003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&gt; c2 &lt;- </a:t>
            </a:r>
            <a:r>
              <a:rPr lang="en-US" dirty="0" err="1">
                <a:latin typeface="Consolas" panose="020B0609020204030204" pitchFamily="49" charset="0"/>
              </a:rPr>
              <a:t>cutree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risk.hcl</a:t>
            </a:r>
            <a:r>
              <a:rPr lang="en-US" dirty="0">
                <a:latin typeface="Consolas" panose="020B0609020204030204" pitchFamily="49" charset="0"/>
              </a:rPr>
              <a:t>, h = 20)</a:t>
            </a:r>
          </a:p>
          <a:p>
            <a:r>
              <a:rPr lang="en-US" dirty="0">
                <a:latin typeface="Consolas" panose="020B0609020204030204" pitchFamily="49" charset="0"/>
              </a:rPr>
              <a:t>&gt; table(c2)</a:t>
            </a:r>
          </a:p>
          <a:p>
            <a:r>
              <a:rPr lang="en-US" dirty="0">
                <a:latin typeface="Consolas" panose="020B0609020204030204" pitchFamily="49" charset="0"/>
              </a:rPr>
              <a:t>c2</a:t>
            </a:r>
          </a:p>
          <a:p>
            <a:r>
              <a:rPr lang="en-US" dirty="0">
                <a:latin typeface="Consolas" panose="020B0609020204030204" pitchFamily="49" charset="0"/>
              </a:rPr>
              <a:t>  1   2 </a:t>
            </a:r>
          </a:p>
          <a:p>
            <a:r>
              <a:rPr lang="en-US" dirty="0">
                <a:latin typeface="Consolas" panose="020B0609020204030204" pitchFamily="49" charset="0"/>
              </a:rPr>
              <a:t>511  52 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&gt; c6 &lt;- </a:t>
            </a:r>
            <a:r>
              <a:rPr lang="en-US" dirty="0" err="1">
                <a:latin typeface="Consolas" panose="020B0609020204030204" pitchFamily="49" charset="0"/>
              </a:rPr>
              <a:t>cutree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risk.hcl</a:t>
            </a:r>
            <a:r>
              <a:rPr lang="en-US" dirty="0">
                <a:latin typeface="Consolas" panose="020B0609020204030204" pitchFamily="49" charset="0"/>
              </a:rPr>
              <a:t>, k = 6)</a:t>
            </a:r>
          </a:p>
          <a:p>
            <a:r>
              <a:rPr lang="en-US" dirty="0">
                <a:latin typeface="Consolas" panose="020B0609020204030204" pitchFamily="49" charset="0"/>
              </a:rPr>
              <a:t>&gt; table(c6)</a:t>
            </a:r>
          </a:p>
          <a:p>
            <a:r>
              <a:rPr lang="en-US" dirty="0">
                <a:latin typeface="Consolas" panose="020B0609020204030204" pitchFamily="49" charset="0"/>
              </a:rPr>
              <a:t>c6</a:t>
            </a:r>
          </a:p>
          <a:p>
            <a:r>
              <a:rPr lang="en-US" dirty="0">
                <a:latin typeface="Consolas" panose="020B0609020204030204" pitchFamily="49" charset="0"/>
              </a:rPr>
              <a:t>  1   2   3   4   5   6 </a:t>
            </a:r>
          </a:p>
          <a:p>
            <a:r>
              <a:rPr lang="en-US" dirty="0">
                <a:latin typeface="Consolas" panose="020B0609020204030204" pitchFamily="49" charset="0"/>
              </a:rPr>
              <a:t> 90 275  27  25  74  72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DA74D0-9481-4D33-B32C-E1A4069F7F6B}"/>
              </a:ext>
            </a:extLst>
          </p:cNvPr>
          <p:cNvSpPr txBox="1"/>
          <p:nvPr/>
        </p:nvSpPr>
        <p:spPr>
          <a:xfrm>
            <a:off x="4874871" y="1377386"/>
            <a:ext cx="750039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&gt; c2.means &lt;- aggregate(risk, list(Cluster = c2), mean)</a:t>
            </a:r>
          </a:p>
          <a:p>
            <a:r>
              <a:rPr lang="en-US" dirty="0">
                <a:latin typeface="Consolas" panose="020B0609020204030204" pitchFamily="49" charset="0"/>
              </a:rPr>
              <a:t>&gt; round(c2.means[, -1], 1)</a:t>
            </a:r>
          </a:p>
          <a:p>
            <a:r>
              <a:rPr lang="en-US" dirty="0">
                <a:latin typeface="Consolas" panose="020B0609020204030204" pitchFamily="49" charset="0"/>
              </a:rPr>
              <a:t>  Recreational Health Career Financial Safety Social</a:t>
            </a:r>
          </a:p>
          <a:p>
            <a:r>
              <a:rPr lang="en-US" dirty="0">
                <a:latin typeface="Consolas" panose="020B0609020204030204" pitchFamily="49" charset="0"/>
              </a:rPr>
              <a:t>1            2    2.2    1.9       1.9    2.2    1.9</a:t>
            </a:r>
          </a:p>
          <a:p>
            <a:r>
              <a:rPr lang="en-US" dirty="0">
                <a:latin typeface="Consolas" panose="020B0609020204030204" pitchFamily="49" charset="0"/>
              </a:rPr>
              <a:t>2            4    3.9    3.4       3.0    3.3    3.6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&gt; c6.means &lt;- aggregate(risk, list(Cluster = c6), mean)</a:t>
            </a:r>
          </a:p>
          <a:p>
            <a:r>
              <a:rPr lang="en-US" dirty="0">
                <a:latin typeface="Consolas" panose="020B0609020204030204" pitchFamily="49" charset="0"/>
              </a:rPr>
              <a:t>&gt; round(c6.means[, -1], 1)</a:t>
            </a:r>
          </a:p>
          <a:p>
            <a:r>
              <a:rPr lang="en-US" dirty="0">
                <a:latin typeface="Consolas" panose="020B0609020204030204" pitchFamily="49" charset="0"/>
              </a:rPr>
              <a:t>  Recreational Health Career Financial Safety Social</a:t>
            </a:r>
          </a:p>
          <a:p>
            <a:r>
              <a:rPr lang="en-US" dirty="0">
                <a:latin typeface="Consolas" panose="020B0609020204030204" pitchFamily="49" charset="0"/>
              </a:rPr>
              <a:t>1          2.0    2.2    1.9       2.0    2.2    2.8</a:t>
            </a:r>
          </a:p>
          <a:p>
            <a:r>
              <a:rPr lang="en-US" dirty="0">
                <a:latin typeface="Consolas" panose="020B0609020204030204" pitchFamily="49" charset="0"/>
              </a:rPr>
              <a:t>2          1.9    1.8    1.5       1.6    2.0    1.4</a:t>
            </a:r>
          </a:p>
          <a:p>
            <a:r>
              <a:rPr lang="en-US" dirty="0">
                <a:latin typeface="Consolas" panose="020B0609020204030204" pitchFamily="49" charset="0"/>
              </a:rPr>
              <a:t>3          3.9    4.4    2.9       3.2    3.3    4.1</a:t>
            </a:r>
          </a:p>
          <a:p>
            <a:r>
              <a:rPr lang="en-US" dirty="0">
                <a:latin typeface="Consolas" panose="020B0609020204030204" pitchFamily="49" charset="0"/>
              </a:rPr>
              <a:t>4          4.1    3.3    4.1       2.8    3.4    3.2</a:t>
            </a:r>
          </a:p>
          <a:p>
            <a:r>
              <a:rPr lang="en-US" dirty="0">
                <a:latin typeface="Consolas" panose="020B0609020204030204" pitchFamily="49" charset="0"/>
              </a:rPr>
              <a:t>5          2.3    2.6    3.2       2.6    2.6    2.2</a:t>
            </a:r>
          </a:p>
          <a:p>
            <a:r>
              <a:rPr lang="en-US" dirty="0">
                <a:latin typeface="Consolas" panose="020B0609020204030204" pitchFamily="49" charset="0"/>
              </a:rPr>
              <a:t>6          2.0    3.8    1.8       2.4    2.3    2.0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2CC264-292A-47D9-B487-9FE3BBC6B3A9}"/>
              </a:ext>
            </a:extLst>
          </p:cNvPr>
          <p:cNvCxnSpPr/>
          <p:nvPr/>
        </p:nvCxnSpPr>
        <p:spPr>
          <a:xfrm>
            <a:off x="4780344" y="1377385"/>
            <a:ext cx="0" cy="461830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3281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9177E-F0B2-4AB5-A8A6-BEE64424B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Risk Taking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C73CD5-C673-4A0E-AD7E-A4EC1868BA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3" t="6038" r="4053" b="6277"/>
          <a:stretch/>
        </p:blipFill>
        <p:spPr>
          <a:xfrm>
            <a:off x="237207" y="2380941"/>
            <a:ext cx="5654287" cy="37899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8DEC26-586C-40F2-A0F6-1C5D6C412AE8}"/>
              </a:ext>
            </a:extLst>
          </p:cNvPr>
          <p:cNvSpPr txBox="1"/>
          <p:nvPr/>
        </p:nvSpPr>
        <p:spPr>
          <a:xfrm>
            <a:off x="659757" y="1180612"/>
            <a:ext cx="106940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&gt; library("</a:t>
            </a:r>
            <a:r>
              <a:rPr lang="en-US" dirty="0" err="1">
                <a:latin typeface="Consolas" panose="020B0609020204030204" pitchFamily="49" charset="0"/>
              </a:rPr>
              <a:t>flexclust</a:t>
            </a:r>
            <a:r>
              <a:rPr lang="en-US" dirty="0">
                <a:latin typeface="Consolas" panose="020B0609020204030204" pitchFamily="49" charset="0"/>
              </a:rPr>
              <a:t>")</a:t>
            </a:r>
          </a:p>
          <a:p>
            <a:r>
              <a:rPr lang="en-US" dirty="0">
                <a:latin typeface="Consolas" panose="020B0609020204030204" pitchFamily="49" charset="0"/>
              </a:rPr>
              <a:t>&gt; </a:t>
            </a:r>
          </a:p>
          <a:p>
            <a:r>
              <a:rPr lang="en-US" dirty="0">
                <a:latin typeface="Consolas" panose="020B0609020204030204" pitchFamily="49" charset="0"/>
              </a:rPr>
              <a:t>&gt; </a:t>
            </a:r>
            <a:r>
              <a:rPr lang="en-US" dirty="0" err="1">
                <a:latin typeface="Consolas" panose="020B0609020204030204" pitchFamily="49" charset="0"/>
              </a:rPr>
              <a:t>barchart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risk.hcl</a:t>
            </a:r>
            <a:r>
              <a:rPr lang="en-US" dirty="0">
                <a:latin typeface="Consolas" panose="020B0609020204030204" pitchFamily="49" charset="0"/>
              </a:rPr>
              <a:t>, risk, k = 2)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502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20D6C3-9FDA-475A-A054-0A13EA346D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0" t="4836" r="2894" b="3328"/>
          <a:stretch/>
        </p:blipFill>
        <p:spPr>
          <a:xfrm>
            <a:off x="5903069" y="0"/>
            <a:ext cx="6288931" cy="61709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F9177E-F0B2-4AB5-A8A6-BEE64424B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Risk Taking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C73CD5-C673-4A0E-AD7E-A4EC1868BA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3" t="6038" r="4053" b="6277"/>
          <a:stretch/>
        </p:blipFill>
        <p:spPr>
          <a:xfrm>
            <a:off x="237207" y="2380941"/>
            <a:ext cx="5654287" cy="37899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8DEC26-586C-40F2-A0F6-1C5D6C412AE8}"/>
              </a:ext>
            </a:extLst>
          </p:cNvPr>
          <p:cNvSpPr txBox="1"/>
          <p:nvPr/>
        </p:nvSpPr>
        <p:spPr>
          <a:xfrm>
            <a:off x="659757" y="1180612"/>
            <a:ext cx="106940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&gt; library("</a:t>
            </a:r>
            <a:r>
              <a:rPr lang="en-US" dirty="0" err="1">
                <a:latin typeface="Consolas" panose="020B0609020204030204" pitchFamily="49" charset="0"/>
              </a:rPr>
              <a:t>flexclust</a:t>
            </a:r>
            <a:r>
              <a:rPr lang="en-US" dirty="0">
                <a:latin typeface="Consolas" panose="020B0609020204030204" pitchFamily="49" charset="0"/>
              </a:rPr>
              <a:t>")</a:t>
            </a:r>
          </a:p>
          <a:p>
            <a:r>
              <a:rPr lang="en-US" dirty="0">
                <a:latin typeface="Consolas" panose="020B0609020204030204" pitchFamily="49" charset="0"/>
              </a:rPr>
              <a:t>&gt; </a:t>
            </a:r>
          </a:p>
          <a:p>
            <a:r>
              <a:rPr lang="en-US" dirty="0">
                <a:latin typeface="Consolas" panose="020B0609020204030204" pitchFamily="49" charset="0"/>
              </a:rPr>
              <a:t>&gt; </a:t>
            </a:r>
            <a:r>
              <a:rPr lang="en-US" dirty="0" err="1">
                <a:latin typeface="Consolas" panose="020B0609020204030204" pitchFamily="49" charset="0"/>
              </a:rPr>
              <a:t>barchart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risk.hcl</a:t>
            </a:r>
            <a:r>
              <a:rPr lang="en-US" dirty="0">
                <a:latin typeface="Consolas" panose="020B0609020204030204" pitchFamily="49" charset="0"/>
              </a:rPr>
              <a:t>, risk, k = 2)</a:t>
            </a:r>
          </a:p>
          <a:p>
            <a:r>
              <a:rPr lang="en-US" dirty="0">
                <a:latin typeface="Consolas" panose="020B0609020204030204" pitchFamily="49" charset="0"/>
              </a:rPr>
              <a:t>&gt; </a:t>
            </a:r>
            <a:r>
              <a:rPr lang="en-US" dirty="0" err="1">
                <a:latin typeface="Consolas" panose="020B0609020204030204" pitchFamily="49" charset="0"/>
              </a:rPr>
              <a:t>barchart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risk.hcl</a:t>
            </a:r>
            <a:r>
              <a:rPr lang="en-US" dirty="0">
                <a:latin typeface="Consolas" panose="020B0609020204030204" pitchFamily="49" charset="0"/>
              </a:rPr>
              <a:t>, risk, k = 6)</a:t>
            </a:r>
          </a:p>
        </p:txBody>
      </p:sp>
    </p:spTree>
    <p:extLst>
      <p:ext uri="{BB962C8B-B14F-4D97-AF65-F5344CB8AC3E}">
        <p14:creationId xmlns:p14="http://schemas.microsoft.com/office/powerpoint/2010/main" val="2032488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9177E-F0B2-4AB5-A8A6-BEE64424B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Risk Taking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DE23CD-D989-4E2B-B7C9-07331776B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20" y="1177290"/>
            <a:ext cx="8514286" cy="48857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6E5819-0DD0-4782-B376-A60B65890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862" y="405719"/>
            <a:ext cx="5342857" cy="25523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44EBC5-0168-4A72-BAA3-2C974753D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177" y="1319071"/>
            <a:ext cx="5342857" cy="25523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0EEDFA-4897-4060-B5DE-D0697CDF04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0492" y="2232423"/>
            <a:ext cx="5342857" cy="25523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0B5DD7-4A5B-40FF-9E4B-E7794EF919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9807" y="3145774"/>
            <a:ext cx="5342857" cy="25523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610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9A53B-5BDC-41A3-9C32-5208382B0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45" y="362946"/>
            <a:ext cx="6985805" cy="5308649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i="1" dirty="0"/>
              <a:t>‘Another book on market segmentation’ you think. Many outstanding marketing scientists, scholars and consultants have written excellent books on market segmentation.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i="1" dirty="0"/>
              <a:t>...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i="1" dirty="0"/>
              <a:t>Our excuse for writing yet another book on market segmentation is to bridge the gap between the managerial and the statistical aspects of market segmentation analysis.</a:t>
            </a:r>
          </a:p>
        </p:txBody>
      </p:sp>
      <p:pic>
        <p:nvPicPr>
          <p:cNvPr id="1026" name="Picture 2" descr="Image result for Market Segmentation Analysis Understanding It, Doing It, and Making It Useful">
            <a:extLst>
              <a:ext uri="{FF2B5EF4-FFF2-40B4-BE49-F238E27FC236}">
                <a16:creationId xmlns:a16="http://schemas.microsoft.com/office/drawing/2014/main" id="{D40144F4-AD4F-4D6F-B93D-FD1590871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30" y="362946"/>
            <a:ext cx="3814823" cy="574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570CDB-5B70-47FC-A79E-8C51D1CF1BFF}"/>
              </a:ext>
            </a:extLst>
          </p:cNvPr>
          <p:cNvSpPr txBox="1"/>
          <p:nvPr/>
        </p:nvSpPr>
        <p:spPr>
          <a:xfrm>
            <a:off x="4878246" y="5476100"/>
            <a:ext cx="7313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https://link.springer.com/book/10.1007%2F978-981-10-8818-6</a:t>
            </a:r>
            <a:endParaRPr lang="en-US" dirty="0"/>
          </a:p>
          <a:p>
            <a:r>
              <a:rPr lang="en-US" dirty="0">
                <a:hlinkClick r:id="rId4"/>
              </a:rPr>
              <a:t>http://www.marketsegmentationanalysis.org/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440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9177E-F0B2-4AB5-A8A6-BEE64424B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Risk Taking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DC9F99-870C-4A27-BAC8-56469868A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77290"/>
            <a:ext cx="8514286" cy="4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12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FC981E4-0105-444E-BF41-2D0321E47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77290"/>
            <a:ext cx="8514286" cy="4885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F9177E-F0B2-4AB5-A8A6-BEE64424B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Risk Taking</a:t>
            </a:r>
          </a:p>
        </p:txBody>
      </p:sp>
    </p:spTree>
    <p:extLst>
      <p:ext uri="{BB962C8B-B14F-4D97-AF65-F5344CB8AC3E}">
        <p14:creationId xmlns:p14="http://schemas.microsoft.com/office/powerpoint/2010/main" val="1484000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FC981E4-0105-444E-BF41-2D0321E47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77290"/>
            <a:ext cx="8514286" cy="4885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F9177E-F0B2-4AB5-A8A6-BEE64424B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Risk Taking</a:t>
            </a:r>
          </a:p>
        </p:txBody>
      </p:sp>
    </p:spTree>
    <p:extLst>
      <p:ext uri="{BB962C8B-B14F-4D97-AF65-F5344CB8AC3E}">
        <p14:creationId xmlns:p14="http://schemas.microsoft.com/office/powerpoint/2010/main" val="1089162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FC981E4-0105-444E-BF41-2D0321E47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77290"/>
            <a:ext cx="8514286" cy="4885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F9177E-F0B2-4AB5-A8A6-BEE64424B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Risk Taking</a:t>
            </a:r>
          </a:p>
        </p:txBody>
      </p:sp>
    </p:spTree>
    <p:extLst>
      <p:ext uri="{BB962C8B-B14F-4D97-AF65-F5344CB8AC3E}">
        <p14:creationId xmlns:p14="http://schemas.microsoft.com/office/powerpoint/2010/main" val="636919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FC981E4-0105-444E-BF41-2D0321E47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77290"/>
            <a:ext cx="8514286" cy="4885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F9177E-F0B2-4AB5-A8A6-BEE64424B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Risk Taking</a:t>
            </a:r>
          </a:p>
        </p:txBody>
      </p:sp>
    </p:spTree>
    <p:extLst>
      <p:ext uri="{BB962C8B-B14F-4D97-AF65-F5344CB8AC3E}">
        <p14:creationId xmlns:p14="http://schemas.microsoft.com/office/powerpoint/2010/main" val="26004532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FC981E4-0105-444E-BF41-2D0321E47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77290"/>
            <a:ext cx="8514286" cy="4885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F9177E-F0B2-4AB5-A8A6-BEE64424B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Risk Taking</a:t>
            </a:r>
          </a:p>
        </p:txBody>
      </p:sp>
    </p:spTree>
    <p:extLst>
      <p:ext uri="{BB962C8B-B14F-4D97-AF65-F5344CB8AC3E}">
        <p14:creationId xmlns:p14="http://schemas.microsoft.com/office/powerpoint/2010/main" val="15375525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FC981E4-0105-444E-BF41-2D0321E47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77290"/>
            <a:ext cx="8514286" cy="4885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F9177E-F0B2-4AB5-A8A6-BEE64424B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Risk Taking</a:t>
            </a:r>
          </a:p>
        </p:txBody>
      </p:sp>
    </p:spTree>
    <p:extLst>
      <p:ext uri="{BB962C8B-B14F-4D97-AF65-F5344CB8AC3E}">
        <p14:creationId xmlns:p14="http://schemas.microsoft.com/office/powerpoint/2010/main" val="38803846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FC981E4-0105-444E-BF41-2D0321E47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77290"/>
            <a:ext cx="8514286" cy="4885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F9177E-F0B2-4AB5-A8A6-BEE64424B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Risk Taking</a:t>
            </a:r>
          </a:p>
        </p:txBody>
      </p:sp>
    </p:spTree>
    <p:extLst>
      <p:ext uri="{BB962C8B-B14F-4D97-AF65-F5344CB8AC3E}">
        <p14:creationId xmlns:p14="http://schemas.microsoft.com/office/powerpoint/2010/main" val="34991722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FDC9F99-870C-4A27-BAC8-56469868A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14194"/>
            <a:ext cx="8514286" cy="46119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F9177E-F0B2-4AB5-A8A6-BEE64424B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Risk Taking</a:t>
            </a:r>
          </a:p>
        </p:txBody>
      </p:sp>
    </p:spTree>
    <p:extLst>
      <p:ext uri="{BB962C8B-B14F-4D97-AF65-F5344CB8AC3E}">
        <p14:creationId xmlns:p14="http://schemas.microsoft.com/office/powerpoint/2010/main" val="36826581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9177E-F0B2-4AB5-A8A6-BEE64424B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Risk Taking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042157-0445-42DB-9BB1-87BFF071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13" y="1435740"/>
            <a:ext cx="11339374" cy="244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534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arket segmentation">
            <a:extLst>
              <a:ext uri="{FF2B5EF4-FFF2-40B4-BE49-F238E27FC236}">
                <a16:creationId xmlns:a16="http://schemas.microsoft.com/office/drawing/2014/main" id="{54CDF19E-8DF8-4569-A7E1-7EFB75C53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" t="10497" r="6618" b="11359"/>
          <a:stretch/>
        </p:blipFill>
        <p:spPr bwMode="auto">
          <a:xfrm>
            <a:off x="5964820" y="3074948"/>
            <a:ext cx="6227180" cy="310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12821B-B05B-485D-9CB0-13E17285B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AD5AA-C03D-44BA-A937-D12F5EFE1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45661"/>
            <a:ext cx="10515599" cy="4831302"/>
          </a:xfrm>
        </p:spPr>
        <p:txBody>
          <a:bodyPr>
            <a:normAutofit/>
          </a:bodyPr>
          <a:lstStyle/>
          <a:p>
            <a:r>
              <a:rPr lang="en-US" dirty="0"/>
              <a:t>Segmentation</a:t>
            </a:r>
          </a:p>
          <a:p>
            <a:pPr lvl="1"/>
            <a:r>
              <a:rPr lang="en-US" dirty="0"/>
              <a:t>Males and females of different shapes and sizes, children – clothing, shoes</a:t>
            </a:r>
          </a:p>
          <a:p>
            <a:pPr lvl="1"/>
            <a:r>
              <a:rPr lang="en-US" dirty="0"/>
              <a:t>Climate or cultural differences</a:t>
            </a:r>
          </a:p>
          <a:p>
            <a:r>
              <a:rPr lang="en-US" dirty="0"/>
              <a:t>Targeting or Positioning</a:t>
            </a:r>
          </a:p>
          <a:p>
            <a:pPr lvl="1"/>
            <a:r>
              <a:rPr lang="en-US" dirty="0"/>
              <a:t>Target some distinctive segment</a:t>
            </a:r>
          </a:p>
          <a:p>
            <a:pPr lvl="1"/>
            <a:r>
              <a:rPr lang="en-US" dirty="0"/>
              <a:t>Position your company as belonging </a:t>
            </a:r>
            <a:br>
              <a:rPr lang="en-US" dirty="0"/>
            </a:br>
            <a:r>
              <a:rPr lang="en-US" dirty="0"/>
              <a:t>or appealing to some segment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Peroni Beer – Italian beer </a:t>
            </a:r>
          </a:p>
          <a:p>
            <a:pPr lvl="1"/>
            <a:r>
              <a:rPr lang="en-US" dirty="0"/>
              <a:t>Italian pizza </a:t>
            </a:r>
          </a:p>
        </p:txBody>
      </p:sp>
    </p:spTree>
    <p:extLst>
      <p:ext uri="{BB962C8B-B14F-4D97-AF65-F5344CB8AC3E}">
        <p14:creationId xmlns:p14="http://schemas.microsoft.com/office/powerpoint/2010/main" val="39107389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ABA129-F382-4551-99DF-4A9924AFE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97" y="46300"/>
            <a:ext cx="11168605" cy="604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480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BE4701-BB65-4D7A-9A5A-14C871719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363" y="0"/>
            <a:ext cx="5145637" cy="6178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F9177E-F0B2-4AB5-A8A6-BEE64424B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Risk Taking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8DEC26-586C-40F2-A0F6-1C5D6C412AE8}"/>
              </a:ext>
            </a:extLst>
          </p:cNvPr>
          <p:cNvSpPr txBox="1"/>
          <p:nvPr/>
        </p:nvSpPr>
        <p:spPr>
          <a:xfrm>
            <a:off x="659757" y="1377386"/>
            <a:ext cx="1069404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&gt; library(</a:t>
            </a:r>
            <a:r>
              <a:rPr lang="en-US" dirty="0" err="1">
                <a:latin typeface="Consolas" panose="020B0609020204030204" pitchFamily="49" charset="0"/>
              </a:rPr>
              <a:t>dbscan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</a:rPr>
              <a:t>&gt; library(</a:t>
            </a:r>
            <a:r>
              <a:rPr lang="en-US" dirty="0" err="1">
                <a:latin typeface="Consolas" panose="020B0609020204030204" pitchFamily="49" charset="0"/>
              </a:rPr>
              <a:t>readr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</a:rPr>
              <a:t>&gt; library("</a:t>
            </a:r>
            <a:r>
              <a:rPr lang="en-US" dirty="0" err="1">
                <a:latin typeface="Consolas" panose="020B0609020204030204" pitchFamily="49" charset="0"/>
              </a:rPr>
              <a:t>factoextra</a:t>
            </a:r>
            <a:r>
              <a:rPr lang="en-US" dirty="0">
                <a:latin typeface="Consolas" panose="020B0609020204030204" pitchFamily="49" charset="0"/>
              </a:rPr>
              <a:t>")</a:t>
            </a:r>
          </a:p>
          <a:p>
            <a:r>
              <a:rPr lang="en-US" dirty="0">
                <a:latin typeface="Consolas" panose="020B0609020204030204" pitchFamily="49" charset="0"/>
              </a:rPr>
              <a:t>&gt; risk &lt;- </a:t>
            </a:r>
            <a:r>
              <a:rPr lang="en-US" dirty="0" err="1">
                <a:latin typeface="Consolas" panose="020B0609020204030204" pitchFamily="49" charset="0"/>
              </a:rPr>
              <a:t>read_csv</a:t>
            </a:r>
            <a:r>
              <a:rPr lang="en-US" dirty="0">
                <a:latin typeface="Consolas" panose="020B0609020204030204" pitchFamily="49" charset="0"/>
              </a:rPr>
              <a:t>("risk.csv")</a:t>
            </a:r>
          </a:p>
          <a:p>
            <a:r>
              <a:rPr lang="en-US" dirty="0">
                <a:latin typeface="Consolas" panose="020B0609020204030204" pitchFamily="49" charset="0"/>
              </a:rPr>
              <a:t>&gt; </a:t>
            </a:r>
          </a:p>
          <a:p>
            <a:r>
              <a:rPr lang="en-US" dirty="0">
                <a:latin typeface="Consolas" panose="020B0609020204030204" pitchFamily="49" charset="0"/>
              </a:rPr>
              <a:t>&gt; </a:t>
            </a:r>
            <a:r>
              <a:rPr lang="en-US" dirty="0" err="1">
                <a:latin typeface="Consolas" panose="020B0609020204030204" pitchFamily="49" charset="0"/>
              </a:rPr>
              <a:t>res.db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dbscan</a:t>
            </a:r>
            <a:r>
              <a:rPr lang="en-US" dirty="0">
                <a:latin typeface="Consolas" panose="020B0609020204030204" pitchFamily="49" charset="0"/>
              </a:rPr>
              <a:t>(risk, eps= 1.5, </a:t>
            </a:r>
            <a:r>
              <a:rPr lang="en-US" dirty="0" err="1">
                <a:latin typeface="Consolas" panose="020B0609020204030204" pitchFamily="49" charset="0"/>
              </a:rPr>
              <a:t>minPts</a:t>
            </a:r>
            <a:r>
              <a:rPr lang="en-US" dirty="0">
                <a:latin typeface="Consolas" panose="020B0609020204030204" pitchFamily="49" charset="0"/>
              </a:rPr>
              <a:t> = 5)</a:t>
            </a:r>
          </a:p>
          <a:p>
            <a:r>
              <a:rPr lang="en-US" dirty="0">
                <a:latin typeface="Consolas" panose="020B0609020204030204" pitchFamily="49" charset="0"/>
              </a:rPr>
              <a:t>&gt; </a:t>
            </a:r>
            <a:r>
              <a:rPr lang="en-US" dirty="0" err="1">
                <a:latin typeface="Consolas" panose="020B0609020204030204" pitchFamily="49" charset="0"/>
              </a:rPr>
              <a:t>res.db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DBSCAN clustering for 563 objects.</a:t>
            </a:r>
          </a:p>
          <a:p>
            <a:r>
              <a:rPr lang="en-US" dirty="0">
                <a:latin typeface="Consolas" panose="020B0609020204030204" pitchFamily="49" charset="0"/>
              </a:rPr>
              <a:t>Parameters: eps = 1.5, </a:t>
            </a:r>
            <a:r>
              <a:rPr lang="en-US" dirty="0" err="1">
                <a:latin typeface="Consolas" panose="020B0609020204030204" pitchFamily="49" charset="0"/>
              </a:rPr>
              <a:t>minPts</a:t>
            </a:r>
            <a:r>
              <a:rPr lang="en-US" dirty="0">
                <a:latin typeface="Consolas" panose="020B0609020204030204" pitchFamily="49" charset="0"/>
              </a:rPr>
              <a:t> = 5</a:t>
            </a:r>
          </a:p>
          <a:p>
            <a:r>
              <a:rPr lang="en-US" dirty="0">
                <a:latin typeface="Consolas" panose="020B0609020204030204" pitchFamily="49" charset="0"/>
              </a:rPr>
              <a:t>The clustering contains 2 cluster(s) and 66 noise points.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0   1   2 </a:t>
            </a:r>
          </a:p>
          <a:p>
            <a:r>
              <a:rPr lang="en-US" dirty="0">
                <a:latin typeface="Consolas" panose="020B0609020204030204" pitchFamily="49" charset="0"/>
              </a:rPr>
              <a:t> 66 487  10 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Available fields: cluster, eps, </a:t>
            </a:r>
            <a:r>
              <a:rPr lang="en-US" dirty="0" err="1">
                <a:latin typeface="Consolas" panose="020B0609020204030204" pitchFamily="49" charset="0"/>
              </a:rPr>
              <a:t>minPts</a:t>
            </a:r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&gt; </a:t>
            </a:r>
            <a:r>
              <a:rPr lang="en-US" dirty="0" err="1">
                <a:latin typeface="Consolas" panose="020B0609020204030204" pitchFamily="49" charset="0"/>
              </a:rPr>
              <a:t>fviz_cluster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res.db</a:t>
            </a:r>
            <a:r>
              <a:rPr lang="en-US" dirty="0">
                <a:latin typeface="Consolas" panose="020B0609020204030204" pitchFamily="49" charset="0"/>
              </a:rPr>
              <a:t>, risk, </a:t>
            </a:r>
            <a:r>
              <a:rPr lang="en-US" dirty="0" err="1">
                <a:latin typeface="Consolas" panose="020B0609020204030204" pitchFamily="49" charset="0"/>
              </a:rPr>
              <a:t>geom</a:t>
            </a:r>
            <a:r>
              <a:rPr lang="en-US" dirty="0">
                <a:latin typeface="Consolas" panose="020B0609020204030204" pitchFamily="49" charset="0"/>
              </a:rPr>
              <a:t> = "point")</a:t>
            </a:r>
          </a:p>
        </p:txBody>
      </p:sp>
    </p:spTree>
    <p:extLst>
      <p:ext uri="{BB962C8B-B14F-4D97-AF65-F5344CB8AC3E}">
        <p14:creationId xmlns:p14="http://schemas.microsoft.com/office/powerpoint/2010/main" val="4209781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077F03-8FA8-4AFC-94D4-5AE91BBABD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81"/>
          <a:stretch/>
        </p:blipFill>
        <p:spPr>
          <a:xfrm>
            <a:off x="7730361" y="0"/>
            <a:ext cx="44616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F9177E-F0B2-4AB5-A8A6-BEE64424B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Risk Taking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8DEC26-586C-40F2-A0F6-1C5D6C412AE8}"/>
              </a:ext>
            </a:extLst>
          </p:cNvPr>
          <p:cNvSpPr txBox="1"/>
          <p:nvPr/>
        </p:nvSpPr>
        <p:spPr>
          <a:xfrm>
            <a:off x="659757" y="1377386"/>
            <a:ext cx="106940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&gt; library(</a:t>
            </a:r>
            <a:r>
              <a:rPr lang="en-US" dirty="0" err="1">
                <a:latin typeface="Consolas" panose="020B0609020204030204" pitchFamily="49" charset="0"/>
              </a:rPr>
              <a:t>EMCluster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</a:rPr>
              <a:t>&gt; </a:t>
            </a:r>
          </a:p>
          <a:p>
            <a:r>
              <a:rPr lang="en-US" dirty="0">
                <a:latin typeface="Consolas" panose="020B0609020204030204" pitchFamily="49" charset="0"/>
              </a:rPr>
              <a:t>&gt; </a:t>
            </a:r>
            <a:r>
              <a:rPr lang="en-US" dirty="0" err="1">
                <a:latin typeface="Consolas" panose="020B0609020204030204" pitchFamily="49" charset="0"/>
              </a:rPr>
              <a:t>emobj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simple.init</a:t>
            </a:r>
            <a:r>
              <a:rPr lang="en-US" dirty="0">
                <a:latin typeface="Consolas" panose="020B0609020204030204" pitchFamily="49" charset="0"/>
              </a:rPr>
              <a:t>(risk, </a:t>
            </a:r>
            <a:r>
              <a:rPr lang="en-US" dirty="0" err="1">
                <a:latin typeface="Consolas" panose="020B0609020204030204" pitchFamily="49" charset="0"/>
              </a:rPr>
              <a:t>nclass</a:t>
            </a:r>
            <a:r>
              <a:rPr lang="en-US" dirty="0">
                <a:latin typeface="Consolas" panose="020B0609020204030204" pitchFamily="49" charset="0"/>
              </a:rPr>
              <a:t> = 6)</a:t>
            </a:r>
          </a:p>
          <a:p>
            <a:r>
              <a:rPr lang="en-US" dirty="0">
                <a:latin typeface="Consolas" panose="020B0609020204030204" pitchFamily="49" charset="0"/>
              </a:rPr>
              <a:t>&gt; </a:t>
            </a:r>
            <a:r>
              <a:rPr lang="en-US" dirty="0" err="1">
                <a:latin typeface="Consolas" panose="020B0609020204030204" pitchFamily="49" charset="0"/>
              </a:rPr>
              <a:t>risk.em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emcluster</a:t>
            </a:r>
            <a:r>
              <a:rPr lang="en-US" dirty="0">
                <a:latin typeface="Consolas" panose="020B0609020204030204" pitchFamily="49" charset="0"/>
              </a:rPr>
              <a:t>(risk, </a:t>
            </a:r>
            <a:r>
              <a:rPr lang="en-US" dirty="0" err="1">
                <a:latin typeface="Consolas" panose="020B0609020204030204" pitchFamily="49" charset="0"/>
              </a:rPr>
              <a:t>emobj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assign.class</a:t>
            </a:r>
            <a:r>
              <a:rPr lang="en-US" dirty="0">
                <a:latin typeface="Consolas" panose="020B0609020204030204" pitchFamily="49" charset="0"/>
              </a:rPr>
              <a:t> = TRUE)</a:t>
            </a:r>
          </a:p>
          <a:p>
            <a:r>
              <a:rPr lang="en-US" dirty="0">
                <a:latin typeface="Consolas" panose="020B0609020204030204" pitchFamily="49" charset="0"/>
              </a:rPr>
              <a:t>&gt; </a:t>
            </a:r>
          </a:p>
          <a:p>
            <a:r>
              <a:rPr lang="en-US" dirty="0">
                <a:latin typeface="Consolas" panose="020B0609020204030204" pitchFamily="49" charset="0"/>
              </a:rPr>
              <a:t>&gt; par(</a:t>
            </a:r>
            <a:r>
              <a:rPr lang="en-US" dirty="0" err="1">
                <a:latin typeface="Consolas" panose="020B0609020204030204" pitchFamily="49" charset="0"/>
              </a:rPr>
              <a:t>mfrow</a:t>
            </a:r>
            <a:r>
              <a:rPr lang="en-US" dirty="0">
                <a:latin typeface="Consolas" panose="020B0609020204030204" pitchFamily="49" charset="0"/>
              </a:rPr>
              <a:t> = c(1, 1))</a:t>
            </a:r>
          </a:p>
          <a:p>
            <a:r>
              <a:rPr lang="en-US" dirty="0">
                <a:latin typeface="Consolas" panose="020B0609020204030204" pitchFamily="49" charset="0"/>
              </a:rPr>
              <a:t>&gt; </a:t>
            </a:r>
            <a:r>
              <a:rPr lang="en-US" dirty="0" err="1">
                <a:latin typeface="Consolas" panose="020B0609020204030204" pitchFamily="49" charset="0"/>
              </a:rPr>
              <a:t>plotem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risk.em</a:t>
            </a:r>
            <a:r>
              <a:rPr lang="en-US" dirty="0">
                <a:latin typeface="Consolas" panose="020B0609020204030204" pitchFamily="49" charset="0"/>
              </a:rPr>
              <a:t>, risk)</a:t>
            </a:r>
          </a:p>
          <a:p>
            <a:r>
              <a:rPr lang="en-US" dirty="0">
                <a:latin typeface="Consolas" panose="020B0609020204030204" pitchFamily="49" charset="0"/>
              </a:rPr>
              <a:t>&gt; </a:t>
            </a:r>
          </a:p>
          <a:p>
            <a:r>
              <a:rPr lang="en-US" dirty="0">
                <a:latin typeface="Consolas" panose="020B0609020204030204" pitchFamily="49" charset="0"/>
              </a:rPr>
              <a:t>&gt; summary(</a:t>
            </a:r>
            <a:r>
              <a:rPr lang="en-US" dirty="0" err="1">
                <a:latin typeface="Consolas" panose="020B0609020204030204" pitchFamily="49" charset="0"/>
              </a:rPr>
              <a:t>risk.em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</a:rPr>
              <a:t>Method: </a:t>
            </a:r>
          </a:p>
          <a:p>
            <a:r>
              <a:rPr lang="en-US" dirty="0">
                <a:latin typeface="Consolas" panose="020B0609020204030204" pitchFamily="49" charset="0"/>
              </a:rPr>
              <a:t> n = 563, p = 6, </a:t>
            </a:r>
            <a:r>
              <a:rPr lang="en-US" dirty="0" err="1">
                <a:latin typeface="Consolas" panose="020B0609020204030204" pitchFamily="49" charset="0"/>
              </a:rPr>
              <a:t>nclass</a:t>
            </a:r>
            <a:r>
              <a:rPr lang="en-US" dirty="0">
                <a:latin typeface="Consolas" panose="020B0609020204030204" pitchFamily="49" charset="0"/>
              </a:rPr>
              <a:t> = 6, flag = , total parameters = 167,</a:t>
            </a:r>
          </a:p>
          <a:p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logL</a:t>
            </a:r>
            <a:r>
              <a:rPr lang="en-US" dirty="0">
                <a:latin typeface="Consolas" panose="020B0609020204030204" pitchFamily="49" charset="0"/>
              </a:rPr>
              <a:t> = -1276.6759, AIC = 2887.3519, BIC = 3611.0096.</a:t>
            </a:r>
          </a:p>
          <a:p>
            <a:r>
              <a:rPr lang="en-US" dirty="0" err="1">
                <a:latin typeface="Consolas" panose="020B0609020204030204" pitchFamily="49" charset="0"/>
              </a:rPr>
              <a:t>nc</a:t>
            </a:r>
            <a:r>
              <a:rPr lang="en-US" dirty="0">
                <a:latin typeface="Consolas" panose="020B0609020204030204" pitchFamily="49" charset="0"/>
              </a:rPr>
              <a:t>: </a:t>
            </a:r>
          </a:p>
          <a:p>
            <a:r>
              <a:rPr lang="en-US" dirty="0">
                <a:latin typeface="Consolas" panose="020B0609020204030204" pitchFamily="49" charset="0"/>
              </a:rPr>
              <a:t>[1]  35   7  25 200 209  87</a:t>
            </a:r>
          </a:p>
          <a:p>
            <a:r>
              <a:rPr lang="en-US" dirty="0">
                <a:latin typeface="Consolas" panose="020B0609020204030204" pitchFamily="49" charset="0"/>
              </a:rPr>
              <a:t>pi: </a:t>
            </a:r>
          </a:p>
          <a:p>
            <a:r>
              <a:rPr lang="en-US" dirty="0">
                <a:latin typeface="Consolas" panose="020B0609020204030204" pitchFamily="49" charset="0"/>
              </a:rPr>
              <a:t>[1] 0.09571 0.04496 0.12445 0.53535 0.15381 0.04572</a:t>
            </a:r>
          </a:p>
        </p:txBody>
      </p:sp>
    </p:spTree>
    <p:extLst>
      <p:ext uri="{BB962C8B-B14F-4D97-AF65-F5344CB8AC3E}">
        <p14:creationId xmlns:p14="http://schemas.microsoft.com/office/powerpoint/2010/main" val="10548142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9177E-F0B2-4AB5-A8A6-BEE64424B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Risk Taking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8DEC26-586C-40F2-A0F6-1C5D6C412AE8}"/>
              </a:ext>
            </a:extLst>
          </p:cNvPr>
          <p:cNvSpPr txBox="1"/>
          <p:nvPr/>
        </p:nvSpPr>
        <p:spPr>
          <a:xfrm>
            <a:off x="659757" y="1377386"/>
            <a:ext cx="1069404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&gt; library(cluster) </a:t>
            </a:r>
          </a:p>
          <a:p>
            <a:r>
              <a:rPr lang="en-US" dirty="0">
                <a:latin typeface="Consolas" panose="020B0609020204030204" pitchFamily="49" charset="0"/>
              </a:rPr>
              <a:t>&gt; </a:t>
            </a:r>
            <a:r>
              <a:rPr lang="en-US" dirty="0" err="1">
                <a:latin typeface="Consolas" panose="020B0609020204030204" pitchFamily="49" charset="0"/>
              </a:rPr>
              <a:t>clusplot</a:t>
            </a:r>
            <a:r>
              <a:rPr lang="en-US" dirty="0">
                <a:latin typeface="Consolas" panose="020B0609020204030204" pitchFamily="49" charset="0"/>
              </a:rPr>
              <a:t>(risk, </a:t>
            </a:r>
            <a:r>
              <a:rPr lang="en-US" dirty="0" err="1">
                <a:latin typeface="Consolas" panose="020B0609020204030204" pitchFamily="49" charset="0"/>
              </a:rPr>
              <a:t>risk.em$class</a:t>
            </a:r>
            <a:r>
              <a:rPr lang="en-US" dirty="0">
                <a:latin typeface="Consolas" panose="020B0609020204030204" pitchFamily="49" charset="0"/>
              </a:rPr>
              <a:t>, color=TRUE, </a:t>
            </a:r>
          </a:p>
          <a:p>
            <a:r>
              <a:rPr lang="en-US" dirty="0">
                <a:latin typeface="Consolas" panose="020B0609020204030204" pitchFamily="49" charset="0"/>
              </a:rPr>
              <a:t>+          shade=TRUE, labels=2, lines=0)</a:t>
            </a:r>
          </a:p>
          <a:p>
            <a:r>
              <a:rPr lang="en-US" dirty="0">
                <a:latin typeface="Consolas" panose="020B0609020204030204" pitchFamily="49" charset="0"/>
              </a:rPr>
              <a:t>&gt; </a:t>
            </a:r>
          </a:p>
          <a:p>
            <a:r>
              <a:rPr lang="en-US" dirty="0">
                <a:latin typeface="Consolas" panose="020B0609020204030204" pitchFamily="49" charset="0"/>
              </a:rPr>
              <a:t>&gt; </a:t>
            </a:r>
            <a:r>
              <a:rPr lang="en-US" dirty="0" err="1">
                <a:latin typeface="Consolas" panose="020B0609020204030204" pitchFamily="49" charset="0"/>
              </a:rPr>
              <a:t>em.means</a:t>
            </a:r>
            <a:r>
              <a:rPr lang="en-US" dirty="0">
                <a:latin typeface="Consolas" panose="020B0609020204030204" pitchFamily="49" charset="0"/>
              </a:rPr>
              <a:t> &lt;- aggregate(risk, </a:t>
            </a:r>
          </a:p>
          <a:p>
            <a:r>
              <a:rPr lang="en-US" dirty="0">
                <a:latin typeface="Consolas" panose="020B0609020204030204" pitchFamily="49" charset="0"/>
              </a:rPr>
              <a:t>+                       list(Cluster = </a:t>
            </a:r>
            <a:r>
              <a:rPr lang="en-US" dirty="0" err="1">
                <a:latin typeface="Consolas" panose="020B0609020204030204" pitchFamily="49" charset="0"/>
              </a:rPr>
              <a:t>risk.em$class</a:t>
            </a:r>
            <a:r>
              <a:rPr lang="en-US" dirty="0">
                <a:latin typeface="Consolas" panose="020B0609020204030204" pitchFamily="49" charset="0"/>
              </a:rPr>
              <a:t>), </a:t>
            </a:r>
          </a:p>
          <a:p>
            <a:r>
              <a:rPr lang="en-US" dirty="0">
                <a:latin typeface="Consolas" panose="020B0609020204030204" pitchFamily="49" charset="0"/>
              </a:rPr>
              <a:t>+                       mean)</a:t>
            </a:r>
          </a:p>
          <a:p>
            <a:r>
              <a:rPr lang="en-US" dirty="0">
                <a:latin typeface="Consolas" panose="020B0609020204030204" pitchFamily="49" charset="0"/>
              </a:rPr>
              <a:t>&gt; round(</a:t>
            </a:r>
            <a:r>
              <a:rPr lang="en-US" dirty="0" err="1">
                <a:latin typeface="Consolas" panose="020B0609020204030204" pitchFamily="49" charset="0"/>
              </a:rPr>
              <a:t>em.means</a:t>
            </a:r>
            <a:r>
              <a:rPr lang="en-US" dirty="0">
                <a:latin typeface="Consolas" panose="020B0609020204030204" pitchFamily="49" charset="0"/>
              </a:rPr>
              <a:t>[, -1], 1)</a:t>
            </a:r>
          </a:p>
          <a:p>
            <a:r>
              <a:rPr lang="en-US" dirty="0">
                <a:latin typeface="Consolas" panose="020B0609020204030204" pitchFamily="49" charset="0"/>
              </a:rPr>
              <a:t>  Recreational Health Career Financial Safety Social</a:t>
            </a:r>
          </a:p>
          <a:p>
            <a:r>
              <a:rPr lang="en-US" dirty="0">
                <a:latin typeface="Consolas" panose="020B0609020204030204" pitchFamily="49" charset="0"/>
              </a:rPr>
              <a:t>1          1.8    3.9    2.0       2.7    3.4    1.3</a:t>
            </a:r>
          </a:p>
          <a:p>
            <a:r>
              <a:rPr lang="en-US" dirty="0">
                <a:latin typeface="Consolas" panose="020B0609020204030204" pitchFamily="49" charset="0"/>
              </a:rPr>
              <a:t>2          1.9    2.3    3.3       3.6    3.7    3.6</a:t>
            </a:r>
          </a:p>
          <a:p>
            <a:r>
              <a:rPr lang="en-US" dirty="0">
                <a:latin typeface="Consolas" panose="020B0609020204030204" pitchFamily="49" charset="0"/>
              </a:rPr>
              <a:t>3          2.2    3.8    1.4       1.6    2.0    1.4</a:t>
            </a:r>
          </a:p>
          <a:p>
            <a:r>
              <a:rPr lang="en-US" dirty="0">
                <a:latin typeface="Consolas" panose="020B0609020204030204" pitchFamily="49" charset="0"/>
              </a:rPr>
              <a:t>4          2.6    2.8    2.3       2.5    2.6    2.6</a:t>
            </a:r>
          </a:p>
          <a:p>
            <a:r>
              <a:rPr lang="en-US" dirty="0">
                <a:latin typeface="Consolas" panose="020B0609020204030204" pitchFamily="49" charset="0"/>
              </a:rPr>
              <a:t>5          2.4    1.9    2.0       1.9    2.1    1.9</a:t>
            </a:r>
          </a:p>
          <a:p>
            <a:r>
              <a:rPr lang="en-US" dirty="0">
                <a:latin typeface="Consolas" panose="020B0609020204030204" pitchFamily="49" charset="0"/>
              </a:rPr>
              <a:t>6          1.0    1.5    1.4       1.0    1.4    1.4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1ED76B-7FE3-45F0-A53B-F8918B458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970" y="0"/>
            <a:ext cx="4680030" cy="687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626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E0367-2658-4918-9023-917412E32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7ED4-ACF5-4CF4-986E-58365F500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Segmentation – to do or not to do?</a:t>
            </a:r>
          </a:p>
          <a:p>
            <a:r>
              <a:rPr lang="en-US" dirty="0"/>
              <a:t>Methods for segmentation: business rules vs clustering</a:t>
            </a:r>
          </a:p>
          <a:p>
            <a:r>
              <a:rPr lang="en-US" dirty="0"/>
              <a:t>Variables to consider</a:t>
            </a:r>
          </a:p>
          <a:p>
            <a:r>
              <a:rPr lang="en-US" dirty="0"/>
              <a:t>Distance measures</a:t>
            </a:r>
          </a:p>
          <a:p>
            <a:r>
              <a:rPr lang="en-US" dirty="0"/>
              <a:t>One-hot encoding</a:t>
            </a:r>
          </a:p>
          <a:p>
            <a:r>
              <a:rPr lang="en-US" dirty="0"/>
              <a:t>Clustering algorithms</a:t>
            </a:r>
          </a:p>
          <a:p>
            <a:r>
              <a:rPr lang="en-US" dirty="0"/>
              <a:t>Interpretation of clusters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035454-A7F0-45A7-B4D6-5DF2A46A6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316" y="2607370"/>
            <a:ext cx="5478684" cy="341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6920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5808B-2EAE-485A-A926-0D7C53250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2847B-9A20-4E59-8D82-6A700359F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5661"/>
            <a:ext cx="10515600" cy="4904668"/>
          </a:xfrm>
        </p:spPr>
        <p:txBody>
          <a:bodyPr>
            <a:normAutofit/>
          </a:bodyPr>
          <a:lstStyle/>
          <a:p>
            <a:r>
              <a:rPr lang="en-US" sz="2400" dirty="0"/>
              <a:t>Sharp, B., 2013. </a:t>
            </a:r>
            <a:r>
              <a:rPr lang="en-US" sz="2400" i="1" dirty="0"/>
              <a:t>Marketing: theory, evidence, practice</a:t>
            </a:r>
            <a:r>
              <a:rPr lang="en-US" sz="2400" dirty="0"/>
              <a:t>. Oxford University Press.</a:t>
            </a:r>
          </a:p>
          <a:p>
            <a:r>
              <a:rPr lang="en-US" sz="2400" dirty="0" err="1"/>
              <a:t>Dolnicar</a:t>
            </a:r>
            <a:r>
              <a:rPr lang="en-US" sz="2400" dirty="0"/>
              <a:t>, S., </a:t>
            </a:r>
            <a:r>
              <a:rPr lang="en-US" sz="2400" dirty="0" err="1"/>
              <a:t>Grün</a:t>
            </a:r>
            <a:r>
              <a:rPr lang="en-US" sz="2400" dirty="0"/>
              <a:t>, B., </a:t>
            </a:r>
            <a:r>
              <a:rPr lang="en-US" sz="2400" dirty="0" err="1"/>
              <a:t>Leisch</a:t>
            </a:r>
            <a:r>
              <a:rPr lang="en-US" sz="2400" dirty="0"/>
              <a:t>, F., 2018. </a:t>
            </a:r>
            <a:r>
              <a:rPr lang="en-US" sz="2400" i="1" dirty="0"/>
              <a:t>Market Segmentation Analysis. Understanding It, Doing It, and Making It Useful.</a:t>
            </a:r>
            <a:r>
              <a:rPr lang="en-US" sz="2400" dirty="0"/>
              <a:t> Springer Open.</a:t>
            </a:r>
          </a:p>
        </p:txBody>
      </p:sp>
    </p:spTree>
    <p:extLst>
      <p:ext uri="{BB962C8B-B14F-4D97-AF65-F5344CB8AC3E}">
        <p14:creationId xmlns:p14="http://schemas.microsoft.com/office/powerpoint/2010/main" val="16661680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0294A-EAC3-43F4-9A9C-3CBCB1B479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7319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AA025-3CCC-4399-A766-674AA90B0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segmentation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8F5B01-D100-4570-932C-5BB85A950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18" y="1291101"/>
            <a:ext cx="5981105" cy="4162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2D94CA-1D45-409B-9EA9-9DB40E6F1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154" y="2203510"/>
            <a:ext cx="5981105" cy="416256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91881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E63C3-2291-4440-AB3C-15411A511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might researcher choose to segment?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ABA33-6D24-4E20-A4E4-4F41862D0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Measurable, Durable, Accessible, Different, Substantial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0A5AD9-B570-4866-BF21-19A86493E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05" y="2173794"/>
            <a:ext cx="10624595" cy="323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864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B15E1-917B-4FBC-B2B1-0490F566B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Customers VS Consumers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D5F61-D9FF-494E-A5C9-E87304CA1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5661"/>
            <a:ext cx="10515600" cy="4831302"/>
          </a:xfrm>
        </p:spPr>
        <p:txBody>
          <a:bodyPr/>
          <a:lstStyle/>
          <a:p>
            <a:r>
              <a:rPr lang="en-US" dirty="0"/>
              <a:t>Cereals for Kids</a:t>
            </a:r>
          </a:p>
          <a:p>
            <a:r>
              <a:rPr lang="en-US" dirty="0"/>
              <a:t>Burkini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691D16-6D18-4768-8D5E-8C6BE088D5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12" t="632" r="2428" b="9877"/>
          <a:stretch/>
        </p:blipFill>
        <p:spPr>
          <a:xfrm>
            <a:off x="6096000" y="1328629"/>
            <a:ext cx="5852327" cy="41837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0" name="Picture 2" descr="The Top 50 Cereals, Ranked">
            <a:extLst>
              <a:ext uri="{FF2B5EF4-FFF2-40B4-BE49-F238E27FC236}">
                <a16:creationId xmlns:a16="http://schemas.microsoft.com/office/drawing/2014/main" id="{CBC181E4-BA0A-41C1-B717-6160037FA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782697"/>
            <a:ext cx="5852327" cy="328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37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FM Segmentation">
            <a:extLst>
              <a:ext uri="{FF2B5EF4-FFF2-40B4-BE49-F238E27FC236}">
                <a16:creationId xmlns:a16="http://schemas.microsoft.com/office/drawing/2014/main" id="{0EEB73CD-F07E-4736-8C70-799A0E127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225" y="1894866"/>
            <a:ext cx="7707775" cy="428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CE391D-B62B-4E67-88E2-032B6ED6F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Database-driven targeting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572F7-DC5A-407B-9545-ACA89ADE3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Recency, Frequency, and Monetary value (RFM)</a:t>
            </a:r>
          </a:p>
          <a:p>
            <a:r>
              <a:rPr lang="en-US" dirty="0"/>
              <a:t>Existing customers base VS new customers</a:t>
            </a:r>
          </a:p>
          <a:p>
            <a:r>
              <a:rPr lang="en-US" dirty="0"/>
              <a:t>Heavy VS Light customers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568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8CE1C-F419-41C8-8FF7-71B353F73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 for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D8B0B-C8DA-4EF2-BD4A-36F59AD90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Business rules</a:t>
            </a:r>
          </a:p>
          <a:p>
            <a:pPr lvl="1"/>
            <a:r>
              <a:rPr lang="en-US" dirty="0"/>
              <a:t>Arbitrary criteria from demographics, psychographics and/or behavior</a:t>
            </a:r>
          </a:p>
          <a:p>
            <a:pPr lvl="1"/>
            <a:r>
              <a:rPr lang="en-US" dirty="0"/>
              <a:t>Arbitrary quantile /threshold membership from above characteristics</a:t>
            </a:r>
          </a:p>
          <a:p>
            <a:r>
              <a:rPr lang="en-US" dirty="0"/>
              <a:t>Clustering</a:t>
            </a:r>
          </a:p>
          <a:p>
            <a:pPr lvl="1"/>
            <a:r>
              <a:rPr lang="en-US" dirty="0"/>
              <a:t>Unsupervised methods of data analysis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2400" dirty="0"/>
              <a:t>Henry Ford:  </a:t>
            </a:r>
            <a:r>
              <a:rPr lang="en-US" sz="2400" i="1" dirty="0"/>
              <a:t>‘Any customer can have a car </a:t>
            </a:r>
            <a:br>
              <a:rPr lang="en-US" sz="2400" i="1" dirty="0"/>
            </a:br>
            <a:r>
              <a:rPr lang="en-US" sz="2400" i="1" dirty="0"/>
              <a:t>painted any colour that he wants so long </a:t>
            </a:r>
            <a:br>
              <a:rPr lang="en-US" sz="2400" i="1" dirty="0"/>
            </a:br>
            <a:r>
              <a:rPr lang="en-US" sz="2400" i="1" dirty="0"/>
              <a:t>as it is black’.</a:t>
            </a:r>
          </a:p>
          <a:p>
            <a:pPr lvl="1"/>
            <a:endParaRPr lang="en-US" dirty="0"/>
          </a:p>
        </p:txBody>
      </p:sp>
      <p:pic>
        <p:nvPicPr>
          <p:cNvPr id="4" name="Picture 2" descr="Related image">
            <a:extLst>
              <a:ext uri="{FF2B5EF4-FFF2-40B4-BE49-F238E27FC236}">
                <a16:creationId xmlns:a16="http://schemas.microsoft.com/office/drawing/2014/main" id="{3D74208E-CA67-493B-9068-36551F1EE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318" y="3062154"/>
            <a:ext cx="5301686" cy="298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780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4890</TotalTime>
  <Words>1820</Words>
  <Application>Microsoft Office PowerPoint</Application>
  <PresentationFormat>宽屏</PresentationFormat>
  <Paragraphs>280</Paragraphs>
  <Slides>46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4" baseType="lpstr">
      <vt:lpstr>Arial Unicode MS</vt:lpstr>
      <vt:lpstr>Arial</vt:lpstr>
      <vt:lpstr>Arial Rounded MT Bold</vt:lpstr>
      <vt:lpstr>Calibri</vt:lpstr>
      <vt:lpstr>Calibri Light</vt:lpstr>
      <vt:lpstr>Cambria Math</vt:lpstr>
      <vt:lpstr>Consolas</vt:lpstr>
      <vt:lpstr>Office Theme</vt:lpstr>
      <vt:lpstr>Descriptive Analytics</vt:lpstr>
      <vt:lpstr>PowerPoint 演示文稿</vt:lpstr>
      <vt:lpstr>PowerPoint 演示文稿</vt:lpstr>
      <vt:lpstr>Market segmentation</vt:lpstr>
      <vt:lpstr>Market segmentation</vt:lpstr>
      <vt:lpstr>How might researcher choose to segment?</vt:lpstr>
      <vt:lpstr>Customers VS Consumers</vt:lpstr>
      <vt:lpstr>Database-driven targeting</vt:lpstr>
      <vt:lpstr>Methods for segmentation</vt:lpstr>
      <vt:lpstr>Review Clustering</vt:lpstr>
      <vt:lpstr>Selection of variables</vt:lpstr>
      <vt:lpstr>One-hot encoding</vt:lpstr>
      <vt:lpstr>Measure of distance</vt:lpstr>
      <vt:lpstr>Clustering types and algorithms</vt:lpstr>
      <vt:lpstr>Hierarchical clustering </vt:lpstr>
      <vt:lpstr>K-Means</vt:lpstr>
      <vt:lpstr>Mean-shift clustering </vt:lpstr>
      <vt:lpstr>DBSCAN</vt:lpstr>
      <vt:lpstr>Expectation–Maximization (EM) Clustering</vt:lpstr>
      <vt:lpstr>Expectation–Maximization (EM) Clustering</vt:lpstr>
      <vt:lpstr>Example: Tourist Risk Taking</vt:lpstr>
      <vt:lpstr>Tourist Risk Taking</vt:lpstr>
      <vt:lpstr>Tourist Risk Taking</vt:lpstr>
      <vt:lpstr>Tourist Risk Taking</vt:lpstr>
      <vt:lpstr>Tourist Risk Taking</vt:lpstr>
      <vt:lpstr>Tourist Risk Taking</vt:lpstr>
      <vt:lpstr>Tourist Risk Taking</vt:lpstr>
      <vt:lpstr>Tourist Risk Taking</vt:lpstr>
      <vt:lpstr>Tourist Risk Taking</vt:lpstr>
      <vt:lpstr>Tourist Risk Taking</vt:lpstr>
      <vt:lpstr>Tourist Risk Taking</vt:lpstr>
      <vt:lpstr>Tourist Risk Taking</vt:lpstr>
      <vt:lpstr>Tourist Risk Taking</vt:lpstr>
      <vt:lpstr>Tourist Risk Taking</vt:lpstr>
      <vt:lpstr>Tourist Risk Taking</vt:lpstr>
      <vt:lpstr>Tourist Risk Taking</vt:lpstr>
      <vt:lpstr>Tourist Risk Taking</vt:lpstr>
      <vt:lpstr>Tourist Risk Taking</vt:lpstr>
      <vt:lpstr>Tourist Risk Taking</vt:lpstr>
      <vt:lpstr>PowerPoint 演示文稿</vt:lpstr>
      <vt:lpstr>Tourist Risk Taking</vt:lpstr>
      <vt:lpstr>Tourist Risk Taking</vt:lpstr>
      <vt:lpstr>Tourist Risk Taking</vt:lpstr>
      <vt:lpstr>Summary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Intelligence</dc:title>
  <dc:creator>Timofei Bogomolov</dc:creator>
  <cp:lastModifiedBy>wangjun shen</cp:lastModifiedBy>
  <cp:revision>164</cp:revision>
  <dcterms:created xsi:type="dcterms:W3CDTF">2018-09-02T01:44:51Z</dcterms:created>
  <dcterms:modified xsi:type="dcterms:W3CDTF">2024-03-23T06:36:40Z</dcterms:modified>
</cp:coreProperties>
</file>